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Lst>
  <p:notesMasterIdLst>
    <p:notesMasterId r:id="rId39"/>
  </p:notesMasterIdLst>
  <p:sldIdLst>
    <p:sldId id="558" r:id="rId2"/>
    <p:sldId id="559" r:id="rId3"/>
    <p:sldId id="596" r:id="rId4"/>
    <p:sldId id="597" r:id="rId5"/>
    <p:sldId id="560" r:id="rId6"/>
    <p:sldId id="595" r:id="rId7"/>
    <p:sldId id="598" r:id="rId8"/>
    <p:sldId id="599" r:id="rId9"/>
    <p:sldId id="600" r:id="rId10"/>
    <p:sldId id="568" r:id="rId11"/>
    <p:sldId id="567" r:id="rId12"/>
    <p:sldId id="569" r:id="rId13"/>
    <p:sldId id="570" r:id="rId14"/>
    <p:sldId id="617" r:id="rId15"/>
    <p:sldId id="601" r:id="rId16"/>
    <p:sldId id="604" r:id="rId17"/>
    <p:sldId id="607" r:id="rId18"/>
    <p:sldId id="602" r:id="rId19"/>
    <p:sldId id="603" r:id="rId20"/>
    <p:sldId id="608" r:id="rId21"/>
    <p:sldId id="606" r:id="rId22"/>
    <p:sldId id="620" r:id="rId23"/>
    <p:sldId id="609" r:id="rId24"/>
    <p:sldId id="610" r:id="rId25"/>
    <p:sldId id="611" r:id="rId26"/>
    <p:sldId id="612" r:id="rId27"/>
    <p:sldId id="615" r:id="rId28"/>
    <p:sldId id="618" r:id="rId29"/>
    <p:sldId id="578" r:id="rId30"/>
    <p:sldId id="616" r:id="rId31"/>
    <p:sldId id="619" r:id="rId32"/>
    <p:sldId id="621" r:id="rId33"/>
    <p:sldId id="589" r:id="rId34"/>
    <p:sldId id="622" r:id="rId35"/>
    <p:sldId id="624" r:id="rId36"/>
    <p:sldId id="590" r:id="rId37"/>
    <p:sldId id="62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B602"/>
    <a:srgbClr val="CCECFF"/>
    <a:srgbClr val="000066"/>
    <a:srgbClr val="CFA303"/>
    <a:srgbClr val="D2C304"/>
    <a:srgbClr val="003300"/>
    <a:srgbClr val="FFFFCC"/>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0" autoAdjust="0"/>
    <p:restoredTop sz="83979" autoAdjust="0"/>
  </p:normalViewPr>
  <p:slideViewPr>
    <p:cSldViewPr snapToGrid="0">
      <p:cViewPr varScale="1">
        <p:scale>
          <a:sx n="67" d="100"/>
          <a:sy n="67" d="100"/>
        </p:scale>
        <p:origin x="1958" y="96"/>
      </p:cViewPr>
      <p:guideLst>
        <p:guide orient="horz" pos="2160"/>
        <p:guide pos="2880"/>
      </p:guideLst>
    </p:cSldViewPr>
  </p:slideViewPr>
  <p:outlineViewPr>
    <p:cViewPr>
      <p:scale>
        <a:sx n="33" d="100"/>
        <a:sy n="33" d="100"/>
      </p:scale>
      <p:origin x="0" y="819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628" y="-142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0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75B5D7B-EB6B-4764-9926-B00067E1F3C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764219B-CA7F-4FA7-B77D-EB0F9C3FC2E7}"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21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22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24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https://www.slideshare.net/HashmatUllah1/chap-1-introduction-to-management</a:t>
            </a:r>
          </a:p>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27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28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75B5D7B-EB6B-4764-9926-B00067E1F3C0}" type="slidenum">
              <a:rPr lang="en-US" smtClean="0"/>
              <a:pPr>
                <a:defRPr/>
              </a:pPr>
              <a:t>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287182"/>
            <a:ext cx="9141619" cy="640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ctr">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3310640-6119-4449-B2E0-6D24E45D9CA3}" type="slidenum">
              <a:rPr lang="en-US" smtClean="0"/>
              <a:pPr>
                <a:defRPr/>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553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B22A165-353E-4E2F-BF00-399CE5D5A14C}" type="slidenum">
              <a:rPr lang="en-US" smtClean="0"/>
              <a:pPr>
                <a:defRPr/>
              </a:pPr>
              <a:t>‹#›</a:t>
            </a:fld>
            <a:endParaRPr lang="en-US"/>
          </a:p>
        </p:txBody>
      </p:sp>
    </p:spTree>
    <p:extLst>
      <p:ext uri="{BB962C8B-B14F-4D97-AF65-F5344CB8AC3E}">
        <p14:creationId xmlns:p14="http://schemas.microsoft.com/office/powerpoint/2010/main" val="934769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09B01C-79C9-4DC2-AF26-6F17AE96017A}"/>
              </a:ext>
            </a:extLst>
          </p:cNvPr>
          <p:cNvSpPr/>
          <p:nvPr userDrawn="1"/>
        </p:nvSpPr>
        <p:spPr>
          <a:xfrm>
            <a:off x="0" y="6400303"/>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0650F080-38D0-48DA-840C-2351F2B663CC}"/>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hasCustomPrompt="1"/>
          </p:nvPr>
        </p:nvSpPr>
        <p:spPr>
          <a:xfrm>
            <a:off x="6543675" y="412302"/>
            <a:ext cx="1971675" cy="5759898"/>
          </a:xfrm>
        </p:spPr>
        <p:txBody>
          <a:bodyPr vert="eaVert"/>
          <a:lstStyle>
            <a:lvl1pPr>
              <a:defRPr b="1"/>
            </a:lvl1pPr>
          </a:lstStyle>
          <a:p>
            <a:r>
              <a:rPr lang="en-US" dirty="0"/>
              <a:t>Click to </a:t>
            </a:r>
            <a:r>
              <a:rPr lang="en-US" dirty="0" err="1"/>
              <a:t>ebdit</a:t>
            </a:r>
            <a:r>
              <a:rPr lang="en-US" dirty="0"/>
              <a:t> Master title style</a:t>
            </a:r>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143F93A-DDAF-4CA2-AD24-FE497280D121}" type="slidenum">
              <a:rPr lang="en-US" smtClean="0"/>
              <a:pPr>
                <a:defRPr/>
              </a:pPr>
              <a:t>‹#›</a:t>
            </a:fld>
            <a:endParaRPr lang="en-US"/>
          </a:p>
        </p:txBody>
      </p:sp>
    </p:spTree>
    <p:extLst>
      <p:ext uri="{BB962C8B-B14F-4D97-AF65-F5344CB8AC3E}">
        <p14:creationId xmlns:p14="http://schemas.microsoft.com/office/powerpoint/2010/main" val="4224266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A4BA128F-C9F6-4B51-8AD2-0CD5C04B925D}" type="slidenum">
              <a:rPr lang="en-US" smtClean="0"/>
              <a:pPr>
                <a:defRPr/>
              </a:pPr>
              <a:t>‹#›</a:t>
            </a:fld>
            <a:endParaRPr lang="en-US"/>
          </a:p>
        </p:txBody>
      </p:sp>
    </p:spTree>
    <p:extLst>
      <p:ext uri="{BB962C8B-B14F-4D97-AF65-F5344CB8AC3E}">
        <p14:creationId xmlns:p14="http://schemas.microsoft.com/office/powerpoint/2010/main" val="3162438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5E1DFA-6010-4FAB-A78E-16FBA293B3CD}"/>
              </a:ext>
            </a:extLst>
          </p:cNvPr>
          <p:cNvSpPr/>
          <p:nvPr userDrawn="1"/>
        </p:nvSpPr>
        <p:spPr>
          <a:xfrm>
            <a:off x="0" y="6400303"/>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1" name="Rectangle 10">
            <a:extLst>
              <a:ext uri="{FF2B5EF4-FFF2-40B4-BE49-F238E27FC236}">
                <a16:creationId xmlns:a16="http://schemas.microsoft.com/office/drawing/2014/main" id="{073606BD-886C-4A2B-9211-9D3299F2D9FC}"/>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1">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917DA08-88A7-44A4-88EB-BEFC711C467F}" type="slidenum">
              <a:rPr lang="en-US" smtClean="0"/>
              <a:pPr>
                <a:defRPr/>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467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09C457E-B627-49CC-8D32-085D7FBF27A8}" type="slidenum">
              <a:rPr lang="en-US" smtClean="0"/>
              <a:pPr>
                <a:defRPr/>
              </a:pPr>
              <a:t>‹#›</a:t>
            </a:fld>
            <a:endParaRPr lang="en-US"/>
          </a:p>
        </p:txBody>
      </p:sp>
    </p:spTree>
    <p:extLst>
      <p:ext uri="{BB962C8B-B14F-4D97-AF65-F5344CB8AC3E}">
        <p14:creationId xmlns:p14="http://schemas.microsoft.com/office/powerpoint/2010/main" val="2298266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D67E2158-BF3E-477B-8CEF-EC93C77D5E97}" type="slidenum">
              <a:rPr lang="en-US" smtClean="0"/>
              <a:pPr>
                <a:defRPr/>
              </a:pPr>
              <a:t>‹#›</a:t>
            </a:fld>
            <a:endParaRPr lang="en-US"/>
          </a:p>
        </p:txBody>
      </p:sp>
    </p:spTree>
    <p:extLst>
      <p:ext uri="{BB962C8B-B14F-4D97-AF65-F5344CB8AC3E}">
        <p14:creationId xmlns:p14="http://schemas.microsoft.com/office/powerpoint/2010/main" val="3479653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3933F82-9CB1-454C-83B0-714B72DD90E9}" type="slidenum">
              <a:rPr lang="en-US" smtClean="0"/>
              <a:pPr>
                <a:defRPr/>
              </a:pPr>
              <a:t>‹#›</a:t>
            </a:fld>
            <a:endParaRPr lang="en-US"/>
          </a:p>
        </p:txBody>
      </p:sp>
    </p:spTree>
    <p:extLst>
      <p:ext uri="{BB962C8B-B14F-4D97-AF65-F5344CB8AC3E}">
        <p14:creationId xmlns:p14="http://schemas.microsoft.com/office/powerpoint/2010/main" val="3098745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4EE11-156A-4E49-B922-DEAB3FDCBA39}"/>
              </a:ext>
            </a:extLst>
          </p:cNvPr>
          <p:cNvSpPr/>
          <p:nvPr userDrawn="1"/>
        </p:nvSpPr>
        <p:spPr>
          <a:xfrm>
            <a:off x="0" y="6367711"/>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dirty="0"/>
          </a:p>
        </p:txBody>
      </p:sp>
      <p:sp>
        <p:nvSpPr>
          <p:cNvPr id="9" name="Slide Number Placeholder 8"/>
          <p:cNvSpPr>
            <a:spLocks noGrp="1"/>
          </p:cNvSpPr>
          <p:nvPr>
            <p:ph type="sldNum" sz="quarter" idx="12"/>
          </p:nvPr>
        </p:nvSpPr>
        <p:spPr/>
        <p:txBody>
          <a:bodyPr/>
          <a:lstStyle/>
          <a:p>
            <a:pPr>
              <a:defRPr/>
            </a:pPr>
            <a:fld id="{172CEDEC-E7A6-4846-B5D5-D0BC8ABC68FE}" type="slidenum">
              <a:rPr lang="en-US" smtClean="0"/>
              <a:pPr>
                <a:defRPr/>
              </a:pPr>
              <a:t>‹#›</a:t>
            </a:fld>
            <a:endParaRPr lang="en-US"/>
          </a:p>
        </p:txBody>
      </p:sp>
      <p:sp>
        <p:nvSpPr>
          <p:cNvPr id="11" name="Rectangle 10">
            <a:extLst>
              <a:ext uri="{FF2B5EF4-FFF2-40B4-BE49-F238E27FC236}">
                <a16:creationId xmlns:a16="http://schemas.microsoft.com/office/drawing/2014/main" id="{280D2CB0-3F73-42D4-A3F5-0CD6B0C2BC6C}"/>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4339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1">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3600450" y="731520"/>
            <a:ext cx="486918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1728B508-6ABC-412D-949F-29319B3E01B7}" type="slidenum">
              <a:rPr lang="en-US" smtClean="0"/>
              <a:pPr>
                <a:defRPr/>
              </a:pPr>
              <a:t>‹#›</a:t>
            </a:fld>
            <a:endParaRPr lang="en-US"/>
          </a:p>
        </p:txBody>
      </p:sp>
    </p:spTree>
    <p:extLst>
      <p:ext uri="{BB962C8B-B14F-4D97-AF65-F5344CB8AC3E}">
        <p14:creationId xmlns:p14="http://schemas.microsoft.com/office/powerpoint/2010/main" val="194039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6">
              <a:lumMod val="20000"/>
              <a:lumOff val="8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09C457E-B627-49CC-8D32-085D7FBF27A8}" type="slidenum">
              <a:rPr lang="en-US" smtClean="0"/>
              <a:pPr>
                <a:defRPr/>
              </a:pPr>
              <a:t>‹#›</a:t>
            </a:fld>
            <a:endParaRPr lang="en-US"/>
          </a:p>
        </p:txBody>
      </p:sp>
    </p:spTree>
    <p:extLst>
      <p:ext uri="{BB962C8B-B14F-4D97-AF65-F5344CB8AC3E}">
        <p14:creationId xmlns:p14="http://schemas.microsoft.com/office/powerpoint/2010/main" val="2864228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6E84994-CF6E-4843-A8F3-25EB892134AD}"/>
              </a:ext>
            </a:extLst>
          </p:cNvPr>
          <p:cNvSpPr/>
          <p:nvPr userDrawn="1"/>
        </p:nvSpPr>
        <p:spPr>
          <a:xfrm>
            <a:off x="0" y="6447437"/>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Rectangle 6"/>
          <p:cNvSpPr/>
          <p:nvPr/>
        </p:nvSpPr>
        <p:spPr>
          <a:xfrm>
            <a:off x="0" y="6400800"/>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p:cNvSpPr/>
          <p:nvPr/>
        </p:nvSpPr>
        <p:spPr>
          <a:xfrm>
            <a:off x="0" y="6334315"/>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F09C457E-B627-49CC-8D32-085D7FBF27A8}" type="slidenum">
              <a:rPr lang="en-US" smtClean="0"/>
              <a:pPr>
                <a:defRPr/>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B3290C8-11E5-4B7D-B6EB-E3BDFF1B5EA1}"/>
              </a:ext>
            </a:extLst>
          </p:cNvPr>
          <p:cNvSpPr/>
          <p:nvPr userDrawn="1"/>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29216442"/>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ctr"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noAutofit/>
          </a:bodyPr>
          <a:lstStyle/>
          <a:p>
            <a:pPr eaLnBrk="1" hangingPunct="1"/>
            <a:r>
              <a:rPr lang="en-US" sz="4000" b="1" dirty="0"/>
              <a:t>Introduction to </a:t>
            </a:r>
            <a:br>
              <a:rPr lang="en-US" sz="4000" b="1" dirty="0"/>
            </a:br>
            <a:r>
              <a:rPr lang="en-US" sz="4000" b="1" dirty="0"/>
              <a:t>Engineering Management</a:t>
            </a:r>
          </a:p>
        </p:txBody>
      </p:sp>
      <p:sp>
        <p:nvSpPr>
          <p:cNvPr id="3075" name="Subtitle 3"/>
          <p:cNvSpPr>
            <a:spLocks noGrp="1"/>
          </p:cNvSpPr>
          <p:nvPr>
            <p:ph type="subTitle" idx="1"/>
          </p:nvPr>
        </p:nvSpPr>
        <p:spPr/>
        <p:txBody>
          <a:bodyPr>
            <a:normAutofit/>
          </a:bodyPr>
          <a:lstStyle/>
          <a:p>
            <a:r>
              <a:rPr lang="en-US" sz="3600" b="1" dirty="0"/>
              <a:t>Engineering and Management</a:t>
            </a:r>
          </a:p>
        </p:txBody>
      </p:sp>
      <p:sp>
        <p:nvSpPr>
          <p:cNvPr id="4" name="Rectangle 3">
            <a:extLst>
              <a:ext uri="{FF2B5EF4-FFF2-40B4-BE49-F238E27FC236}">
                <a16:creationId xmlns:a16="http://schemas.microsoft.com/office/drawing/2014/main" id="{5132A227-F8C5-48CA-995C-1D39F5088734}"/>
              </a:ext>
            </a:extLst>
          </p:cNvPr>
          <p:cNvSpPr/>
          <p:nvPr/>
        </p:nvSpPr>
        <p:spPr>
          <a:xfrm>
            <a:off x="0" y="6400303"/>
            <a:ext cx="9144001"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5" name="Rectangle 4">
            <a:extLst>
              <a:ext uri="{FF2B5EF4-FFF2-40B4-BE49-F238E27FC236}">
                <a16:creationId xmlns:a16="http://schemas.microsoft.com/office/drawing/2014/main" id="{24CACE7F-341B-4E8B-8961-6386ACC4E663}"/>
              </a:ext>
            </a:extLst>
          </p:cNvPr>
          <p:cNvSpPr/>
          <p:nvPr/>
        </p:nvSpPr>
        <p:spPr>
          <a:xfrm>
            <a:off x="0" y="6333818"/>
            <a:ext cx="9144001" cy="6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990600" y="472440"/>
            <a:ext cx="7943850" cy="945198"/>
          </a:xfrm>
        </p:spPr>
        <p:txBody>
          <a:bodyPr>
            <a:normAutofit/>
          </a:bodyPr>
          <a:lstStyle/>
          <a:p>
            <a:pPr eaLnBrk="1" hangingPunct="1"/>
            <a:r>
              <a:rPr lang="en-US" sz="4000" dirty="0"/>
              <a:t>Organizations and Management</a:t>
            </a:r>
          </a:p>
        </p:txBody>
      </p:sp>
      <p:sp>
        <p:nvSpPr>
          <p:cNvPr id="13316" name="Rectangle 3"/>
          <p:cNvSpPr>
            <a:spLocks noGrp="1" noChangeArrowheads="1"/>
          </p:cNvSpPr>
          <p:nvPr>
            <p:ph idx="1"/>
          </p:nvPr>
        </p:nvSpPr>
        <p:spPr>
          <a:xfrm>
            <a:off x="102870" y="2160270"/>
            <a:ext cx="8831580" cy="4088130"/>
          </a:xfrm>
        </p:spPr>
        <p:txBody>
          <a:bodyPr>
            <a:normAutofit/>
          </a:bodyPr>
          <a:lstStyle/>
          <a:p>
            <a:pPr eaLnBrk="1" hangingPunct="1"/>
            <a:r>
              <a:rPr lang="en-US" sz="3600" dirty="0"/>
              <a:t>Organization </a:t>
            </a:r>
            <a:r>
              <a:rPr lang="en-US" sz="3200" dirty="0"/>
              <a:t>is a </a:t>
            </a:r>
            <a:r>
              <a:rPr lang="en-US" sz="3200" i="1" dirty="0"/>
              <a:t>deliberate structure</a:t>
            </a:r>
            <a:r>
              <a:rPr lang="en-US" sz="3200" dirty="0"/>
              <a:t> of two or more people to accomplish some specific </a:t>
            </a:r>
            <a:r>
              <a:rPr lang="en-US" sz="3200" i="1" dirty="0"/>
              <a:t>purpose</a:t>
            </a:r>
            <a:r>
              <a:rPr lang="en-US" sz="3200" dirty="0"/>
              <a:t> or </a:t>
            </a:r>
            <a:r>
              <a:rPr lang="en-US" sz="3200" i="1" dirty="0"/>
              <a:t>goal</a:t>
            </a:r>
            <a:r>
              <a:rPr lang="en-US" sz="3200" dirty="0"/>
              <a:t>.</a:t>
            </a:r>
          </a:p>
          <a:p>
            <a:pPr lvl="1" eaLnBrk="1" hangingPunct="1"/>
            <a:r>
              <a:rPr lang="en-US" sz="3200" dirty="0"/>
              <a:t>All organizations have some programs or method for achieving goals – a </a:t>
            </a:r>
            <a:r>
              <a:rPr lang="en-US" sz="3200" i="1" dirty="0"/>
              <a:t>plan</a:t>
            </a:r>
            <a:r>
              <a:rPr lang="en-US" sz="3200" dirty="0"/>
              <a:t>.</a:t>
            </a:r>
          </a:p>
          <a:p>
            <a:pPr lvl="1" eaLnBrk="1" hangingPunct="1"/>
            <a:r>
              <a:rPr lang="en-US" sz="3200" dirty="0"/>
              <a:t>Organizations must also acquire and allocate </a:t>
            </a:r>
            <a:r>
              <a:rPr lang="en-US" sz="3200" i="1" dirty="0"/>
              <a:t>resources</a:t>
            </a:r>
            <a:r>
              <a:rPr lang="en-US" sz="3200" dirty="0"/>
              <a:t> necessary to achieve their goals.</a:t>
            </a:r>
          </a:p>
        </p:txBody>
      </p:sp>
      <p:sp>
        <p:nvSpPr>
          <p:cNvPr id="4" name="Slide Number Placeholder 5"/>
          <p:cNvSpPr>
            <a:spLocks noGrp="1"/>
          </p:cNvSpPr>
          <p:nvPr>
            <p:ph type="sldNum" sz="quarter" idx="12"/>
          </p:nvPr>
        </p:nvSpPr>
        <p:spPr/>
        <p:txBody>
          <a:bodyPr/>
          <a:lstStyle/>
          <a:p>
            <a:pPr>
              <a:defRPr/>
            </a:pPr>
            <a:fld id="{7BE8EE20-C856-4FE9-BE5E-B837EBDE4441}" type="slidenum">
              <a:rPr lang="en-US" altLang="en-US"/>
              <a:pPr>
                <a:defRPr/>
              </a:pPr>
              <a:t>10</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9CE6B3F5-B976-449A-BA85-032EDC131BA3}" type="slidenum">
              <a:rPr lang="en-US" altLang="en-US" smtClean="0"/>
              <a:pPr>
                <a:defRPr/>
              </a:pPr>
              <a:t>11</a:t>
            </a:fld>
            <a:endParaRPr lang="en-US" altLang="en-US"/>
          </a:p>
        </p:txBody>
      </p:sp>
      <p:pic>
        <p:nvPicPr>
          <p:cNvPr id="21508" name="Picture 4"/>
          <p:cNvPicPr>
            <a:picLocks noGrp="1" noChangeAspect="1" noChangeArrowheads="1"/>
          </p:cNvPicPr>
          <p:nvPr>
            <p:ph idx="4294967295"/>
          </p:nvPr>
        </p:nvPicPr>
        <p:blipFill>
          <a:blip r:embed="rId2" cstate="print"/>
          <a:stretch>
            <a:fillRect/>
          </a:stretch>
        </p:blipFill>
        <p:spPr>
          <a:xfrm>
            <a:off x="66294" y="708660"/>
            <a:ext cx="8929116" cy="5429250"/>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box(out)">
                                      <p:cBhvr>
                                        <p:cTn id="7" dur="10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0" y="274638"/>
            <a:ext cx="9144000" cy="1143000"/>
          </a:xfrm>
        </p:spPr>
        <p:txBody>
          <a:bodyPr>
            <a:normAutofit/>
          </a:bodyPr>
          <a:lstStyle/>
          <a:p>
            <a:pPr eaLnBrk="1" hangingPunct="1"/>
            <a:r>
              <a:rPr lang="en-US" sz="4000" dirty="0"/>
              <a:t>Managing Organizations</a:t>
            </a:r>
          </a:p>
        </p:txBody>
      </p:sp>
      <p:sp>
        <p:nvSpPr>
          <p:cNvPr id="14340" name="Rectangle 3"/>
          <p:cNvSpPr>
            <a:spLocks noGrp="1" noChangeArrowheads="1"/>
          </p:cNvSpPr>
          <p:nvPr>
            <p:ph idx="1"/>
          </p:nvPr>
        </p:nvSpPr>
        <p:spPr>
          <a:xfrm>
            <a:off x="217170" y="1908810"/>
            <a:ext cx="8732520" cy="4377690"/>
          </a:xfrm>
        </p:spPr>
        <p:txBody>
          <a:bodyPr>
            <a:normAutofit fontScale="92500"/>
          </a:bodyPr>
          <a:lstStyle/>
          <a:p>
            <a:pPr eaLnBrk="1" hangingPunct="1"/>
            <a:r>
              <a:rPr lang="en-US" sz="3200" b="1" dirty="0"/>
              <a:t>Management</a:t>
            </a:r>
          </a:p>
          <a:p>
            <a:pPr lvl="1" eaLnBrk="1" hangingPunct="1"/>
            <a:r>
              <a:rPr lang="en-US" sz="2800" dirty="0"/>
              <a:t>The practice of consciously and continuously shaping organizations.</a:t>
            </a:r>
          </a:p>
          <a:p>
            <a:pPr lvl="1" eaLnBrk="1" hangingPunct="1"/>
            <a:r>
              <a:rPr lang="en-US" sz="2800" dirty="0"/>
              <a:t>The process of planning, organizing, leading, and controlling the work of organization members and of using all available organizational resources to reach stated organizational goals.</a:t>
            </a:r>
          </a:p>
          <a:p>
            <a:pPr lvl="1" eaLnBrk="1" hangingPunct="1"/>
            <a:endParaRPr lang="en-US" sz="2800" dirty="0"/>
          </a:p>
          <a:p>
            <a:pPr eaLnBrk="1" hangingPunct="1"/>
            <a:r>
              <a:rPr lang="en-US" sz="3200" b="1" dirty="0"/>
              <a:t>Managers</a:t>
            </a:r>
          </a:p>
          <a:p>
            <a:pPr lvl="1" eaLnBrk="1" hangingPunct="1"/>
            <a:r>
              <a:rPr lang="en-US" sz="2800" dirty="0"/>
              <a:t>People responsible for directing the efforts aimed at helping organizations achieve their goals.</a:t>
            </a:r>
          </a:p>
        </p:txBody>
      </p:sp>
      <p:sp>
        <p:nvSpPr>
          <p:cNvPr id="4" name="Slide Number Placeholder 5"/>
          <p:cNvSpPr>
            <a:spLocks noGrp="1"/>
          </p:cNvSpPr>
          <p:nvPr>
            <p:ph type="sldNum" sz="quarter" idx="12"/>
          </p:nvPr>
        </p:nvSpPr>
        <p:spPr/>
        <p:txBody>
          <a:bodyPr/>
          <a:lstStyle/>
          <a:p>
            <a:pPr>
              <a:defRPr/>
            </a:pPr>
            <a:fld id="{8E244AD5-B75B-4673-9A85-7C14B0402C31}" type="slidenum">
              <a:rPr lang="en-US" altLang="en-US"/>
              <a:pPr>
                <a:defRPr/>
              </a:pPr>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pPr>
              <a:defRPr/>
            </a:pPr>
            <a:fld id="{139C52EC-194B-4068-91B4-4929C3C6DA8C}" type="slidenum">
              <a:rPr lang="en-US" altLang="en-US" smtClean="0"/>
              <a:pPr>
                <a:defRPr/>
              </a:pPr>
              <a:t>13</a:t>
            </a:fld>
            <a:endParaRPr lang="en-US" altLang="en-US"/>
          </a:p>
        </p:txBody>
      </p:sp>
      <p:sp>
        <p:nvSpPr>
          <p:cNvPr id="15364" name="Rectangle 3"/>
          <p:cNvSpPr>
            <a:spLocks noGrp="1" noChangeArrowheads="1"/>
          </p:cNvSpPr>
          <p:nvPr>
            <p:ph idx="4294967295"/>
          </p:nvPr>
        </p:nvSpPr>
        <p:spPr>
          <a:xfrm>
            <a:off x="731519" y="674370"/>
            <a:ext cx="7315201" cy="5383530"/>
          </a:xfrm>
        </p:spPr>
        <p:txBody>
          <a:bodyPr>
            <a:normAutofit fontScale="85000" lnSpcReduction="10000"/>
          </a:bodyPr>
          <a:lstStyle/>
          <a:p>
            <a:pPr eaLnBrk="1" hangingPunct="1"/>
            <a:r>
              <a:rPr lang="en-US" sz="4400" b="1" dirty="0"/>
              <a:t>Managerial performance</a:t>
            </a:r>
          </a:p>
          <a:p>
            <a:pPr lvl="1" eaLnBrk="1" hangingPunct="1"/>
            <a:r>
              <a:rPr lang="en-US" sz="4000" dirty="0"/>
              <a:t>The measure of how efficient and effective a manager is (i.e. how well he/she determines and achieves appropriate objectives).</a:t>
            </a:r>
          </a:p>
          <a:p>
            <a:pPr eaLnBrk="1" hangingPunct="1"/>
            <a:r>
              <a:rPr lang="en-US" sz="4400" b="1" dirty="0"/>
              <a:t>Managerial Concerns</a:t>
            </a:r>
          </a:p>
          <a:p>
            <a:pPr lvl="1" eaLnBrk="1" hangingPunct="1"/>
            <a:r>
              <a:rPr lang="en-US" sz="4000" dirty="0"/>
              <a:t>Efficiency -</a:t>
            </a:r>
            <a:r>
              <a:rPr lang="en-US" sz="3200" dirty="0"/>
              <a:t> </a:t>
            </a:r>
            <a:r>
              <a:rPr lang="en-US" sz="4000" dirty="0"/>
              <a:t>“Doing things right”</a:t>
            </a:r>
          </a:p>
          <a:p>
            <a:pPr lvl="1" eaLnBrk="1" hangingPunct="1">
              <a:buNone/>
            </a:pPr>
            <a:r>
              <a:rPr lang="en-US" sz="4000" dirty="0"/>
              <a:t>		Getting the most output for the least inputs</a:t>
            </a:r>
          </a:p>
          <a:p>
            <a:pPr lvl="1" eaLnBrk="1" hangingPunct="1"/>
            <a:r>
              <a:rPr lang="en-US" sz="4000" dirty="0"/>
              <a:t>Effectiveness - “Doing the right things”</a:t>
            </a:r>
          </a:p>
          <a:p>
            <a:pPr lvl="1" eaLnBrk="1" hangingPunct="1">
              <a:buNone/>
            </a:pPr>
            <a:r>
              <a:rPr lang="en-US" sz="4000" dirty="0"/>
              <a:t>		Attaining organizational goals</a:t>
            </a:r>
            <a:endParaRPr lang="en-US" sz="3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Efficiency and Effectiveness  Goals Low Waste High Attainment Means Efficiency Ends Effectiveness Resource Usage Goal Atta..."/>
          <p:cNvPicPr>
            <a:picLocks noChangeAspect="1" noChangeArrowheads="1"/>
          </p:cNvPicPr>
          <p:nvPr/>
        </p:nvPicPr>
        <p:blipFill>
          <a:blip r:embed="rId2" cstate="print"/>
          <a:srcRect l="3990" b="10867"/>
          <a:stretch>
            <a:fillRect/>
          </a:stretch>
        </p:blipFill>
        <p:spPr bwMode="auto">
          <a:xfrm>
            <a:off x="0" y="-57150"/>
            <a:ext cx="9063990" cy="62865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94359"/>
            <a:ext cx="3028950" cy="2263142"/>
          </a:xfrm>
        </p:spPr>
        <p:txBody>
          <a:bodyPr>
            <a:normAutofit/>
          </a:bodyPr>
          <a:lstStyle/>
          <a:p>
            <a:r>
              <a:rPr lang="en-US" sz="4000" dirty="0"/>
              <a:t>Levels </a:t>
            </a:r>
            <a:br>
              <a:rPr lang="en-US" sz="4000" dirty="0"/>
            </a:br>
            <a:r>
              <a:rPr lang="en-US" sz="4000" dirty="0"/>
              <a:t>of Management</a:t>
            </a:r>
          </a:p>
        </p:txBody>
      </p:sp>
      <p:pic>
        <p:nvPicPr>
          <p:cNvPr id="5" name="Picture 2" descr="सम्बन्धित छवि"/>
          <p:cNvPicPr>
            <a:picLocks noChangeAspect="1" noChangeArrowheads="1"/>
          </p:cNvPicPr>
          <p:nvPr/>
        </p:nvPicPr>
        <p:blipFill>
          <a:blip r:embed="rId2" cstate="print"/>
          <a:srcRect l="12000" t="12671" r="16191"/>
          <a:stretch>
            <a:fillRect/>
          </a:stretch>
        </p:blipFill>
        <p:spPr bwMode="auto">
          <a:xfrm>
            <a:off x="3118400" y="1348740"/>
            <a:ext cx="6025600" cy="513207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6"/>
          <p:cNvGrpSpPr>
            <a:grpSpLocks/>
          </p:cNvGrpSpPr>
          <p:nvPr/>
        </p:nvGrpSpPr>
        <p:grpSpPr bwMode="auto">
          <a:xfrm>
            <a:off x="400050" y="331470"/>
            <a:ext cx="8343900" cy="5886450"/>
            <a:chOff x="528" y="765"/>
            <a:chExt cx="4307" cy="3006"/>
          </a:xfrm>
        </p:grpSpPr>
        <p:sp>
          <p:nvSpPr>
            <p:cNvPr id="5" name="Rectangle 10"/>
            <p:cNvSpPr>
              <a:spLocks noChangeArrowheads="1"/>
            </p:cNvSpPr>
            <p:nvPr/>
          </p:nvSpPr>
          <p:spPr bwMode="auto">
            <a:xfrm>
              <a:off x="1001" y="774"/>
              <a:ext cx="218" cy="112"/>
            </a:xfrm>
            <a:prstGeom prst="rect">
              <a:avLst/>
            </a:prstGeom>
            <a:noFill/>
            <a:ln w="9525">
              <a:noFill/>
              <a:miter lim="800000"/>
              <a:headEnd/>
              <a:tailEnd/>
            </a:ln>
          </p:spPr>
          <p:txBody>
            <a:bodyPr wrap="none" lIns="0" tIns="0" rIns="0" bIns="0">
              <a:spAutoFit/>
            </a:bodyPr>
            <a:lstStyle/>
            <a:p>
              <a:r>
                <a:rPr lang="en-US" sz="1400" b="1" dirty="0"/>
                <a:t>Level</a:t>
              </a:r>
              <a:endParaRPr lang="en-US" dirty="0"/>
            </a:p>
          </p:txBody>
        </p:sp>
        <p:sp>
          <p:nvSpPr>
            <p:cNvPr id="6" name="Rectangle 11"/>
            <p:cNvSpPr>
              <a:spLocks noChangeArrowheads="1"/>
            </p:cNvSpPr>
            <p:nvPr/>
          </p:nvSpPr>
          <p:spPr bwMode="auto">
            <a:xfrm>
              <a:off x="3005" y="774"/>
              <a:ext cx="472" cy="112"/>
            </a:xfrm>
            <a:prstGeom prst="rect">
              <a:avLst/>
            </a:prstGeom>
            <a:noFill/>
            <a:ln w="9525">
              <a:noFill/>
              <a:miter lim="800000"/>
              <a:headEnd/>
              <a:tailEnd/>
            </a:ln>
          </p:spPr>
          <p:txBody>
            <a:bodyPr wrap="none" lIns="0" tIns="0" rIns="0" bIns="0">
              <a:spAutoFit/>
            </a:bodyPr>
            <a:lstStyle/>
            <a:p>
              <a:r>
                <a:rPr lang="en-US" sz="1400" b="1" dirty="0"/>
                <a:t>Type of Job</a:t>
              </a:r>
              <a:endParaRPr lang="en-US" dirty="0"/>
            </a:p>
          </p:txBody>
        </p:sp>
        <p:sp>
          <p:nvSpPr>
            <p:cNvPr id="7" name="Rectangle 12"/>
            <p:cNvSpPr>
              <a:spLocks noChangeArrowheads="1"/>
            </p:cNvSpPr>
            <p:nvPr/>
          </p:nvSpPr>
          <p:spPr bwMode="auto">
            <a:xfrm>
              <a:off x="528" y="765"/>
              <a:ext cx="4" cy="4"/>
            </a:xfrm>
            <a:prstGeom prst="rect">
              <a:avLst/>
            </a:prstGeom>
            <a:solidFill>
              <a:srgbClr val="000000"/>
            </a:solidFill>
            <a:ln w="9525">
              <a:solidFill>
                <a:schemeClr val="folHlink"/>
              </a:solidFill>
              <a:miter lim="800000"/>
              <a:headEnd/>
              <a:tailEnd/>
            </a:ln>
          </p:spPr>
          <p:txBody>
            <a:bodyPr/>
            <a:lstStyle/>
            <a:p>
              <a:endParaRPr lang="en-US" dirty="0"/>
            </a:p>
          </p:txBody>
        </p:sp>
        <p:sp>
          <p:nvSpPr>
            <p:cNvPr id="8" name="Rectangle 13"/>
            <p:cNvSpPr>
              <a:spLocks noChangeArrowheads="1"/>
            </p:cNvSpPr>
            <p:nvPr/>
          </p:nvSpPr>
          <p:spPr bwMode="auto">
            <a:xfrm>
              <a:off x="528" y="765"/>
              <a:ext cx="4" cy="4"/>
            </a:xfrm>
            <a:prstGeom prst="rect">
              <a:avLst/>
            </a:prstGeom>
            <a:solidFill>
              <a:srgbClr val="000000"/>
            </a:solidFill>
            <a:ln w="9525">
              <a:solidFill>
                <a:schemeClr val="folHlink"/>
              </a:solidFill>
              <a:miter lim="800000"/>
              <a:headEnd/>
              <a:tailEnd/>
            </a:ln>
          </p:spPr>
          <p:txBody>
            <a:bodyPr/>
            <a:lstStyle/>
            <a:p>
              <a:endParaRPr lang="en-US" dirty="0"/>
            </a:p>
          </p:txBody>
        </p:sp>
        <p:sp>
          <p:nvSpPr>
            <p:cNvPr id="9" name="Rectangle 14"/>
            <p:cNvSpPr>
              <a:spLocks noChangeArrowheads="1"/>
            </p:cNvSpPr>
            <p:nvPr/>
          </p:nvSpPr>
          <p:spPr bwMode="auto">
            <a:xfrm>
              <a:off x="532" y="765"/>
              <a:ext cx="1191" cy="4"/>
            </a:xfrm>
            <a:prstGeom prst="rect">
              <a:avLst/>
            </a:prstGeom>
            <a:solidFill>
              <a:srgbClr val="000000"/>
            </a:solidFill>
            <a:ln w="9525">
              <a:solidFill>
                <a:schemeClr val="folHlink"/>
              </a:solidFill>
              <a:miter lim="800000"/>
              <a:headEnd/>
              <a:tailEnd/>
            </a:ln>
          </p:spPr>
          <p:txBody>
            <a:bodyPr/>
            <a:lstStyle/>
            <a:p>
              <a:endParaRPr lang="en-US" dirty="0"/>
            </a:p>
          </p:txBody>
        </p:sp>
        <p:sp>
          <p:nvSpPr>
            <p:cNvPr id="10" name="Rectangle 15"/>
            <p:cNvSpPr>
              <a:spLocks noChangeArrowheads="1"/>
            </p:cNvSpPr>
            <p:nvPr/>
          </p:nvSpPr>
          <p:spPr bwMode="auto">
            <a:xfrm>
              <a:off x="1723" y="765"/>
              <a:ext cx="4" cy="4"/>
            </a:xfrm>
            <a:prstGeom prst="rect">
              <a:avLst/>
            </a:prstGeom>
            <a:solidFill>
              <a:srgbClr val="000000"/>
            </a:solidFill>
            <a:ln w="9525">
              <a:solidFill>
                <a:schemeClr val="folHlink"/>
              </a:solidFill>
              <a:miter lim="800000"/>
              <a:headEnd/>
              <a:tailEnd/>
            </a:ln>
          </p:spPr>
          <p:txBody>
            <a:bodyPr/>
            <a:lstStyle/>
            <a:p>
              <a:endParaRPr lang="en-US" dirty="0"/>
            </a:p>
          </p:txBody>
        </p:sp>
        <p:sp>
          <p:nvSpPr>
            <p:cNvPr id="11" name="Rectangle 16"/>
            <p:cNvSpPr>
              <a:spLocks noChangeArrowheads="1"/>
            </p:cNvSpPr>
            <p:nvPr/>
          </p:nvSpPr>
          <p:spPr bwMode="auto">
            <a:xfrm>
              <a:off x="1727" y="765"/>
              <a:ext cx="3103" cy="4"/>
            </a:xfrm>
            <a:prstGeom prst="rect">
              <a:avLst/>
            </a:prstGeom>
            <a:solidFill>
              <a:srgbClr val="000000"/>
            </a:solidFill>
            <a:ln w="9525">
              <a:solidFill>
                <a:schemeClr val="folHlink"/>
              </a:solidFill>
              <a:miter lim="800000"/>
              <a:headEnd/>
              <a:tailEnd/>
            </a:ln>
          </p:spPr>
          <p:txBody>
            <a:bodyPr/>
            <a:lstStyle/>
            <a:p>
              <a:endParaRPr lang="en-US" dirty="0"/>
            </a:p>
          </p:txBody>
        </p:sp>
        <p:sp>
          <p:nvSpPr>
            <p:cNvPr id="12" name="Rectangle 17"/>
            <p:cNvSpPr>
              <a:spLocks noChangeArrowheads="1"/>
            </p:cNvSpPr>
            <p:nvPr/>
          </p:nvSpPr>
          <p:spPr bwMode="auto">
            <a:xfrm>
              <a:off x="4830" y="765"/>
              <a:ext cx="5" cy="4"/>
            </a:xfrm>
            <a:prstGeom prst="rect">
              <a:avLst/>
            </a:prstGeom>
            <a:solidFill>
              <a:srgbClr val="000000"/>
            </a:solidFill>
            <a:ln w="9525">
              <a:solidFill>
                <a:schemeClr val="folHlink"/>
              </a:solidFill>
              <a:miter lim="800000"/>
              <a:headEnd/>
              <a:tailEnd/>
            </a:ln>
          </p:spPr>
          <p:txBody>
            <a:bodyPr/>
            <a:lstStyle/>
            <a:p>
              <a:endParaRPr lang="en-US" dirty="0"/>
            </a:p>
          </p:txBody>
        </p:sp>
        <p:sp>
          <p:nvSpPr>
            <p:cNvPr id="13" name="Rectangle 18"/>
            <p:cNvSpPr>
              <a:spLocks noChangeArrowheads="1"/>
            </p:cNvSpPr>
            <p:nvPr/>
          </p:nvSpPr>
          <p:spPr bwMode="auto">
            <a:xfrm>
              <a:off x="4830" y="765"/>
              <a:ext cx="5" cy="4"/>
            </a:xfrm>
            <a:prstGeom prst="rect">
              <a:avLst/>
            </a:prstGeom>
            <a:solidFill>
              <a:srgbClr val="000000"/>
            </a:solidFill>
            <a:ln w="9525">
              <a:solidFill>
                <a:schemeClr val="folHlink"/>
              </a:solidFill>
              <a:miter lim="800000"/>
              <a:headEnd/>
              <a:tailEnd/>
            </a:ln>
          </p:spPr>
          <p:txBody>
            <a:bodyPr/>
            <a:lstStyle/>
            <a:p>
              <a:endParaRPr lang="en-US" dirty="0"/>
            </a:p>
          </p:txBody>
        </p:sp>
        <p:sp>
          <p:nvSpPr>
            <p:cNvPr id="14" name="Rectangle 19"/>
            <p:cNvSpPr>
              <a:spLocks noChangeArrowheads="1"/>
            </p:cNvSpPr>
            <p:nvPr/>
          </p:nvSpPr>
          <p:spPr bwMode="auto">
            <a:xfrm>
              <a:off x="528" y="769"/>
              <a:ext cx="4" cy="128"/>
            </a:xfrm>
            <a:prstGeom prst="rect">
              <a:avLst/>
            </a:prstGeom>
            <a:solidFill>
              <a:srgbClr val="000000"/>
            </a:solidFill>
            <a:ln w="9525">
              <a:solidFill>
                <a:schemeClr val="folHlink"/>
              </a:solidFill>
              <a:miter lim="800000"/>
              <a:headEnd/>
              <a:tailEnd/>
            </a:ln>
          </p:spPr>
          <p:txBody>
            <a:bodyPr/>
            <a:lstStyle/>
            <a:p>
              <a:endParaRPr lang="en-US" dirty="0"/>
            </a:p>
          </p:txBody>
        </p:sp>
        <p:sp>
          <p:nvSpPr>
            <p:cNvPr id="15" name="Rectangle 20"/>
            <p:cNvSpPr>
              <a:spLocks noChangeArrowheads="1"/>
            </p:cNvSpPr>
            <p:nvPr/>
          </p:nvSpPr>
          <p:spPr bwMode="auto">
            <a:xfrm>
              <a:off x="1723" y="769"/>
              <a:ext cx="4" cy="128"/>
            </a:xfrm>
            <a:prstGeom prst="rect">
              <a:avLst/>
            </a:prstGeom>
            <a:solidFill>
              <a:srgbClr val="000000"/>
            </a:solidFill>
            <a:ln w="9525">
              <a:solidFill>
                <a:schemeClr val="folHlink"/>
              </a:solidFill>
              <a:miter lim="800000"/>
              <a:headEnd/>
              <a:tailEnd/>
            </a:ln>
          </p:spPr>
          <p:txBody>
            <a:bodyPr/>
            <a:lstStyle/>
            <a:p>
              <a:endParaRPr lang="en-US" dirty="0"/>
            </a:p>
          </p:txBody>
        </p:sp>
        <p:sp>
          <p:nvSpPr>
            <p:cNvPr id="16" name="Rectangle 21"/>
            <p:cNvSpPr>
              <a:spLocks noChangeArrowheads="1"/>
            </p:cNvSpPr>
            <p:nvPr/>
          </p:nvSpPr>
          <p:spPr bwMode="auto">
            <a:xfrm>
              <a:off x="4830" y="769"/>
              <a:ext cx="5" cy="128"/>
            </a:xfrm>
            <a:prstGeom prst="rect">
              <a:avLst/>
            </a:prstGeom>
            <a:solidFill>
              <a:srgbClr val="000000"/>
            </a:solidFill>
            <a:ln w="9525">
              <a:solidFill>
                <a:schemeClr val="folHlink"/>
              </a:solidFill>
              <a:miter lim="800000"/>
              <a:headEnd/>
              <a:tailEnd/>
            </a:ln>
          </p:spPr>
          <p:txBody>
            <a:bodyPr/>
            <a:lstStyle/>
            <a:p>
              <a:endParaRPr lang="en-US" dirty="0"/>
            </a:p>
          </p:txBody>
        </p:sp>
        <p:sp>
          <p:nvSpPr>
            <p:cNvPr id="17" name="Rectangle 22"/>
            <p:cNvSpPr>
              <a:spLocks noChangeArrowheads="1"/>
            </p:cNvSpPr>
            <p:nvPr/>
          </p:nvSpPr>
          <p:spPr bwMode="auto">
            <a:xfrm>
              <a:off x="671" y="1297"/>
              <a:ext cx="792" cy="112"/>
            </a:xfrm>
            <a:prstGeom prst="rect">
              <a:avLst/>
            </a:prstGeom>
            <a:noFill/>
            <a:ln w="9525">
              <a:noFill/>
              <a:miter lim="800000"/>
              <a:headEnd/>
              <a:tailEnd/>
            </a:ln>
          </p:spPr>
          <p:txBody>
            <a:bodyPr wrap="none" lIns="0" tIns="0" rIns="0" bIns="0">
              <a:spAutoFit/>
            </a:bodyPr>
            <a:lstStyle/>
            <a:p>
              <a:r>
                <a:rPr lang="en-US" sz="1400" b="1" dirty="0"/>
                <a:t>First-line Managers</a:t>
              </a:r>
              <a:endParaRPr lang="en-US" dirty="0"/>
            </a:p>
          </p:txBody>
        </p:sp>
        <p:sp>
          <p:nvSpPr>
            <p:cNvPr id="18" name="Rectangle 23"/>
            <p:cNvSpPr>
              <a:spLocks noChangeArrowheads="1"/>
            </p:cNvSpPr>
            <p:nvPr/>
          </p:nvSpPr>
          <p:spPr bwMode="auto">
            <a:xfrm>
              <a:off x="1818" y="901"/>
              <a:ext cx="43" cy="113"/>
            </a:xfrm>
            <a:prstGeom prst="rect">
              <a:avLst/>
            </a:prstGeom>
            <a:noFill/>
            <a:ln w="9525">
              <a:noFill/>
              <a:miter lim="800000"/>
              <a:headEnd/>
              <a:tailEnd/>
            </a:ln>
          </p:spPr>
          <p:txBody>
            <a:bodyPr wrap="none" lIns="0" tIns="0" rIns="0" bIns="0">
              <a:spAutoFit/>
            </a:bodyPr>
            <a:lstStyle/>
            <a:p>
              <a:r>
                <a:rPr lang="en-US" sz="1400" dirty="0">
                  <a:latin typeface="Symbol" pitchFamily="18" charset="2"/>
                </a:rPr>
                <a:t>·</a:t>
              </a:r>
              <a:endParaRPr lang="en-US" dirty="0"/>
            </a:p>
          </p:txBody>
        </p:sp>
        <p:sp>
          <p:nvSpPr>
            <p:cNvPr id="19" name="Rectangle 24"/>
            <p:cNvSpPr>
              <a:spLocks noChangeArrowheads="1"/>
            </p:cNvSpPr>
            <p:nvPr/>
          </p:nvSpPr>
          <p:spPr bwMode="auto">
            <a:xfrm>
              <a:off x="1867" y="912"/>
              <a:ext cx="26" cy="112"/>
            </a:xfrm>
            <a:prstGeom prst="rect">
              <a:avLst/>
            </a:prstGeom>
            <a:noFill/>
            <a:ln w="9525">
              <a:noFill/>
              <a:miter lim="800000"/>
              <a:headEnd/>
              <a:tailEnd/>
            </a:ln>
          </p:spPr>
          <p:txBody>
            <a:bodyPr wrap="none" lIns="0" tIns="0" rIns="0" bIns="0">
              <a:spAutoFit/>
            </a:bodyPr>
            <a:lstStyle/>
            <a:p>
              <a:r>
                <a:rPr lang="en-US" sz="1400" dirty="0">
                  <a:latin typeface="Arial" charset="0"/>
                </a:rPr>
                <a:t> </a:t>
              </a:r>
              <a:endParaRPr lang="en-US" dirty="0"/>
            </a:p>
          </p:txBody>
        </p:sp>
        <p:sp>
          <p:nvSpPr>
            <p:cNvPr id="20" name="Rectangle 25"/>
            <p:cNvSpPr>
              <a:spLocks noChangeArrowheads="1"/>
            </p:cNvSpPr>
            <p:nvPr/>
          </p:nvSpPr>
          <p:spPr bwMode="auto">
            <a:xfrm>
              <a:off x="1916" y="912"/>
              <a:ext cx="1259" cy="112"/>
            </a:xfrm>
            <a:prstGeom prst="rect">
              <a:avLst/>
            </a:prstGeom>
            <a:noFill/>
            <a:ln w="9525">
              <a:noFill/>
              <a:miter lim="800000"/>
              <a:headEnd/>
              <a:tailEnd/>
            </a:ln>
          </p:spPr>
          <p:txBody>
            <a:bodyPr wrap="none" lIns="0" tIns="0" rIns="0" bIns="0">
              <a:spAutoFit/>
            </a:bodyPr>
            <a:lstStyle/>
            <a:p>
              <a:r>
                <a:rPr lang="en-US" sz="1400" dirty="0"/>
                <a:t>Directly supervise non-managers.</a:t>
              </a:r>
              <a:endParaRPr lang="en-US" dirty="0"/>
            </a:p>
          </p:txBody>
        </p:sp>
        <p:sp>
          <p:nvSpPr>
            <p:cNvPr id="21" name="Rectangle 26"/>
            <p:cNvSpPr>
              <a:spLocks noChangeArrowheads="1"/>
            </p:cNvSpPr>
            <p:nvPr/>
          </p:nvSpPr>
          <p:spPr bwMode="auto">
            <a:xfrm>
              <a:off x="1818" y="1035"/>
              <a:ext cx="43" cy="112"/>
            </a:xfrm>
            <a:prstGeom prst="rect">
              <a:avLst/>
            </a:prstGeom>
            <a:noFill/>
            <a:ln w="9525">
              <a:noFill/>
              <a:miter lim="800000"/>
              <a:headEnd/>
              <a:tailEnd/>
            </a:ln>
          </p:spPr>
          <p:txBody>
            <a:bodyPr wrap="none" lIns="0" tIns="0" rIns="0" bIns="0">
              <a:spAutoFit/>
            </a:bodyPr>
            <a:lstStyle/>
            <a:p>
              <a:r>
                <a:rPr lang="en-US" sz="1400" dirty="0">
                  <a:latin typeface="Symbol" pitchFamily="18" charset="2"/>
                </a:rPr>
                <a:t>·</a:t>
              </a:r>
              <a:endParaRPr lang="en-US" dirty="0"/>
            </a:p>
          </p:txBody>
        </p:sp>
        <p:sp>
          <p:nvSpPr>
            <p:cNvPr id="22" name="Rectangle 27"/>
            <p:cNvSpPr>
              <a:spLocks noChangeArrowheads="1"/>
            </p:cNvSpPr>
            <p:nvPr/>
          </p:nvSpPr>
          <p:spPr bwMode="auto">
            <a:xfrm>
              <a:off x="1867" y="1045"/>
              <a:ext cx="26" cy="112"/>
            </a:xfrm>
            <a:prstGeom prst="rect">
              <a:avLst/>
            </a:prstGeom>
            <a:noFill/>
            <a:ln w="9525">
              <a:noFill/>
              <a:miter lim="800000"/>
              <a:headEnd/>
              <a:tailEnd/>
            </a:ln>
          </p:spPr>
          <p:txBody>
            <a:bodyPr wrap="none" lIns="0" tIns="0" rIns="0" bIns="0">
              <a:spAutoFit/>
            </a:bodyPr>
            <a:lstStyle/>
            <a:p>
              <a:r>
                <a:rPr lang="en-US" sz="1400" dirty="0">
                  <a:latin typeface="Arial" charset="0"/>
                </a:rPr>
                <a:t> </a:t>
              </a:r>
              <a:endParaRPr lang="en-US" dirty="0"/>
            </a:p>
          </p:txBody>
        </p:sp>
        <p:sp>
          <p:nvSpPr>
            <p:cNvPr id="23" name="Rectangle 28"/>
            <p:cNvSpPr>
              <a:spLocks noChangeArrowheads="1"/>
            </p:cNvSpPr>
            <p:nvPr/>
          </p:nvSpPr>
          <p:spPr bwMode="auto">
            <a:xfrm>
              <a:off x="1916" y="1045"/>
              <a:ext cx="2365" cy="112"/>
            </a:xfrm>
            <a:prstGeom prst="rect">
              <a:avLst/>
            </a:prstGeom>
            <a:noFill/>
            <a:ln w="9525">
              <a:noFill/>
              <a:miter lim="800000"/>
              <a:headEnd/>
              <a:tailEnd/>
            </a:ln>
          </p:spPr>
          <p:txBody>
            <a:bodyPr wrap="none" lIns="0" tIns="0" rIns="0" bIns="0">
              <a:spAutoFit/>
            </a:bodyPr>
            <a:lstStyle/>
            <a:p>
              <a:r>
                <a:rPr lang="en-US" sz="1400" dirty="0"/>
                <a:t>Carry out the plans and objectives of higher management using</a:t>
              </a:r>
              <a:endParaRPr lang="en-US" dirty="0"/>
            </a:p>
          </p:txBody>
        </p:sp>
        <p:sp>
          <p:nvSpPr>
            <p:cNvPr id="24" name="Rectangle 29"/>
            <p:cNvSpPr>
              <a:spLocks noChangeArrowheads="1"/>
            </p:cNvSpPr>
            <p:nvPr/>
          </p:nvSpPr>
          <p:spPr bwMode="auto">
            <a:xfrm>
              <a:off x="1916" y="1173"/>
              <a:ext cx="1927" cy="113"/>
            </a:xfrm>
            <a:prstGeom prst="rect">
              <a:avLst/>
            </a:prstGeom>
            <a:noFill/>
            <a:ln w="9525">
              <a:noFill/>
              <a:miter lim="800000"/>
              <a:headEnd/>
              <a:tailEnd/>
            </a:ln>
          </p:spPr>
          <p:txBody>
            <a:bodyPr wrap="none" lIns="0" tIns="0" rIns="0" bIns="0">
              <a:spAutoFit/>
            </a:bodyPr>
            <a:lstStyle/>
            <a:p>
              <a:r>
                <a:rPr lang="en-US" sz="1400" dirty="0"/>
                <a:t>the personnel and other resources assigned to them.</a:t>
              </a:r>
              <a:endParaRPr lang="en-US" dirty="0"/>
            </a:p>
          </p:txBody>
        </p:sp>
        <p:sp>
          <p:nvSpPr>
            <p:cNvPr id="25" name="Rectangle 30"/>
            <p:cNvSpPr>
              <a:spLocks noChangeArrowheads="1"/>
            </p:cNvSpPr>
            <p:nvPr/>
          </p:nvSpPr>
          <p:spPr bwMode="auto">
            <a:xfrm>
              <a:off x="1818" y="1295"/>
              <a:ext cx="43" cy="112"/>
            </a:xfrm>
            <a:prstGeom prst="rect">
              <a:avLst/>
            </a:prstGeom>
            <a:noFill/>
            <a:ln w="9525">
              <a:noFill/>
              <a:miter lim="800000"/>
              <a:headEnd/>
              <a:tailEnd/>
            </a:ln>
          </p:spPr>
          <p:txBody>
            <a:bodyPr wrap="none" lIns="0" tIns="0" rIns="0" bIns="0">
              <a:spAutoFit/>
            </a:bodyPr>
            <a:lstStyle/>
            <a:p>
              <a:r>
                <a:rPr lang="en-US" sz="1400" dirty="0">
                  <a:latin typeface="Symbol" pitchFamily="18" charset="2"/>
                </a:rPr>
                <a:t>·</a:t>
              </a:r>
              <a:endParaRPr lang="en-US" dirty="0"/>
            </a:p>
          </p:txBody>
        </p:sp>
        <p:sp>
          <p:nvSpPr>
            <p:cNvPr id="26" name="Rectangle 31"/>
            <p:cNvSpPr>
              <a:spLocks noChangeArrowheads="1"/>
            </p:cNvSpPr>
            <p:nvPr/>
          </p:nvSpPr>
          <p:spPr bwMode="auto">
            <a:xfrm>
              <a:off x="1867" y="1306"/>
              <a:ext cx="26" cy="112"/>
            </a:xfrm>
            <a:prstGeom prst="rect">
              <a:avLst/>
            </a:prstGeom>
            <a:noFill/>
            <a:ln w="9525">
              <a:noFill/>
              <a:miter lim="800000"/>
              <a:headEnd/>
              <a:tailEnd/>
            </a:ln>
          </p:spPr>
          <p:txBody>
            <a:bodyPr wrap="none" lIns="0" tIns="0" rIns="0" bIns="0">
              <a:spAutoFit/>
            </a:bodyPr>
            <a:lstStyle/>
            <a:p>
              <a:r>
                <a:rPr lang="en-US" sz="1400" dirty="0">
                  <a:latin typeface="Arial" charset="0"/>
                </a:rPr>
                <a:t> </a:t>
              </a:r>
              <a:endParaRPr lang="en-US" dirty="0"/>
            </a:p>
          </p:txBody>
        </p:sp>
        <p:sp>
          <p:nvSpPr>
            <p:cNvPr id="27" name="Rectangle 32"/>
            <p:cNvSpPr>
              <a:spLocks noChangeArrowheads="1"/>
            </p:cNvSpPr>
            <p:nvPr/>
          </p:nvSpPr>
          <p:spPr bwMode="auto">
            <a:xfrm>
              <a:off x="1916" y="1306"/>
              <a:ext cx="2129" cy="112"/>
            </a:xfrm>
            <a:prstGeom prst="rect">
              <a:avLst/>
            </a:prstGeom>
            <a:noFill/>
            <a:ln w="9525">
              <a:noFill/>
              <a:miter lim="800000"/>
              <a:headEnd/>
              <a:tailEnd/>
            </a:ln>
          </p:spPr>
          <p:txBody>
            <a:bodyPr wrap="none" lIns="0" tIns="0" rIns="0" bIns="0">
              <a:spAutoFit/>
            </a:bodyPr>
            <a:lstStyle/>
            <a:p>
              <a:r>
                <a:rPr lang="en-US" sz="1400" dirty="0"/>
                <a:t>Short-range operating plans governing what will be done</a:t>
              </a:r>
              <a:endParaRPr lang="en-US" dirty="0"/>
            </a:p>
          </p:txBody>
        </p:sp>
        <p:sp>
          <p:nvSpPr>
            <p:cNvPr id="28" name="Rectangle 33"/>
            <p:cNvSpPr>
              <a:spLocks noChangeArrowheads="1"/>
            </p:cNvSpPr>
            <p:nvPr/>
          </p:nvSpPr>
          <p:spPr bwMode="auto">
            <a:xfrm>
              <a:off x="1916" y="1433"/>
              <a:ext cx="2380" cy="112"/>
            </a:xfrm>
            <a:prstGeom prst="rect">
              <a:avLst/>
            </a:prstGeom>
            <a:noFill/>
            <a:ln w="9525">
              <a:noFill/>
              <a:miter lim="800000"/>
              <a:headEnd/>
              <a:tailEnd/>
            </a:ln>
          </p:spPr>
          <p:txBody>
            <a:bodyPr wrap="none" lIns="0" tIns="0" rIns="0" bIns="0">
              <a:spAutoFit/>
            </a:bodyPr>
            <a:lstStyle/>
            <a:p>
              <a:r>
                <a:rPr lang="en-US" sz="1400" dirty="0"/>
                <a:t>tomorrow or next week, assign tasks to their workers, supervise</a:t>
              </a:r>
              <a:endParaRPr lang="en-US" dirty="0"/>
            </a:p>
          </p:txBody>
        </p:sp>
        <p:sp>
          <p:nvSpPr>
            <p:cNvPr id="29" name="Rectangle 34"/>
            <p:cNvSpPr>
              <a:spLocks noChangeArrowheads="1"/>
            </p:cNvSpPr>
            <p:nvPr/>
          </p:nvSpPr>
          <p:spPr bwMode="auto">
            <a:xfrm>
              <a:off x="1916" y="1561"/>
              <a:ext cx="2436" cy="112"/>
            </a:xfrm>
            <a:prstGeom prst="rect">
              <a:avLst/>
            </a:prstGeom>
            <a:noFill/>
            <a:ln w="9525">
              <a:noFill/>
              <a:miter lim="800000"/>
              <a:headEnd/>
              <a:tailEnd/>
            </a:ln>
          </p:spPr>
          <p:txBody>
            <a:bodyPr wrap="none" lIns="0" tIns="0" rIns="0" bIns="0">
              <a:spAutoFit/>
            </a:bodyPr>
            <a:lstStyle/>
            <a:p>
              <a:r>
                <a:rPr lang="en-US" sz="1400" dirty="0"/>
                <a:t>the work that is done, and evaluate the performance of individual</a:t>
              </a:r>
              <a:endParaRPr lang="en-US" dirty="0"/>
            </a:p>
          </p:txBody>
        </p:sp>
        <p:sp>
          <p:nvSpPr>
            <p:cNvPr id="30" name="Rectangle 35"/>
            <p:cNvSpPr>
              <a:spLocks noChangeArrowheads="1"/>
            </p:cNvSpPr>
            <p:nvPr/>
          </p:nvSpPr>
          <p:spPr bwMode="auto">
            <a:xfrm>
              <a:off x="1916" y="1689"/>
              <a:ext cx="324" cy="112"/>
            </a:xfrm>
            <a:prstGeom prst="rect">
              <a:avLst/>
            </a:prstGeom>
            <a:noFill/>
            <a:ln w="9525">
              <a:noFill/>
              <a:miter lim="800000"/>
              <a:headEnd/>
              <a:tailEnd/>
            </a:ln>
          </p:spPr>
          <p:txBody>
            <a:bodyPr wrap="none" lIns="0" tIns="0" rIns="0" bIns="0">
              <a:spAutoFit/>
            </a:bodyPr>
            <a:lstStyle/>
            <a:p>
              <a:r>
                <a:rPr lang="en-US" sz="1400" dirty="0"/>
                <a:t>workers.</a:t>
              </a:r>
              <a:endParaRPr lang="en-US" dirty="0"/>
            </a:p>
          </p:txBody>
        </p:sp>
        <p:sp>
          <p:nvSpPr>
            <p:cNvPr id="31" name="Rectangle 36"/>
            <p:cNvSpPr>
              <a:spLocks noChangeArrowheads="1"/>
            </p:cNvSpPr>
            <p:nvPr/>
          </p:nvSpPr>
          <p:spPr bwMode="auto">
            <a:xfrm>
              <a:off x="528" y="897"/>
              <a:ext cx="4" cy="4"/>
            </a:xfrm>
            <a:prstGeom prst="rect">
              <a:avLst/>
            </a:prstGeom>
            <a:solidFill>
              <a:srgbClr val="000000"/>
            </a:solidFill>
            <a:ln w="9525">
              <a:solidFill>
                <a:schemeClr val="folHlink"/>
              </a:solidFill>
              <a:miter lim="800000"/>
              <a:headEnd/>
              <a:tailEnd/>
            </a:ln>
          </p:spPr>
          <p:txBody>
            <a:bodyPr/>
            <a:lstStyle/>
            <a:p>
              <a:endParaRPr lang="en-US" dirty="0"/>
            </a:p>
          </p:txBody>
        </p:sp>
        <p:sp>
          <p:nvSpPr>
            <p:cNvPr id="32" name="Rectangle 37"/>
            <p:cNvSpPr>
              <a:spLocks noChangeArrowheads="1"/>
            </p:cNvSpPr>
            <p:nvPr/>
          </p:nvSpPr>
          <p:spPr bwMode="auto">
            <a:xfrm>
              <a:off x="532" y="897"/>
              <a:ext cx="1191" cy="4"/>
            </a:xfrm>
            <a:prstGeom prst="rect">
              <a:avLst/>
            </a:prstGeom>
            <a:solidFill>
              <a:srgbClr val="000000"/>
            </a:solidFill>
            <a:ln w="9525">
              <a:solidFill>
                <a:schemeClr val="folHlink"/>
              </a:solidFill>
              <a:miter lim="800000"/>
              <a:headEnd/>
              <a:tailEnd/>
            </a:ln>
          </p:spPr>
          <p:txBody>
            <a:bodyPr/>
            <a:lstStyle/>
            <a:p>
              <a:endParaRPr lang="en-US" dirty="0"/>
            </a:p>
          </p:txBody>
        </p:sp>
        <p:sp>
          <p:nvSpPr>
            <p:cNvPr id="33" name="Rectangle 38"/>
            <p:cNvSpPr>
              <a:spLocks noChangeArrowheads="1"/>
            </p:cNvSpPr>
            <p:nvPr/>
          </p:nvSpPr>
          <p:spPr bwMode="auto">
            <a:xfrm>
              <a:off x="1723" y="897"/>
              <a:ext cx="4" cy="4"/>
            </a:xfrm>
            <a:prstGeom prst="rect">
              <a:avLst/>
            </a:prstGeom>
            <a:solidFill>
              <a:srgbClr val="000000"/>
            </a:solidFill>
            <a:ln w="9525">
              <a:solidFill>
                <a:schemeClr val="folHlink"/>
              </a:solidFill>
              <a:miter lim="800000"/>
              <a:headEnd/>
              <a:tailEnd/>
            </a:ln>
          </p:spPr>
          <p:txBody>
            <a:bodyPr/>
            <a:lstStyle/>
            <a:p>
              <a:endParaRPr lang="en-US" dirty="0"/>
            </a:p>
          </p:txBody>
        </p:sp>
        <p:sp>
          <p:nvSpPr>
            <p:cNvPr id="34" name="Rectangle 39"/>
            <p:cNvSpPr>
              <a:spLocks noChangeArrowheads="1"/>
            </p:cNvSpPr>
            <p:nvPr/>
          </p:nvSpPr>
          <p:spPr bwMode="auto">
            <a:xfrm>
              <a:off x="1727" y="897"/>
              <a:ext cx="3103" cy="4"/>
            </a:xfrm>
            <a:prstGeom prst="rect">
              <a:avLst/>
            </a:prstGeom>
            <a:solidFill>
              <a:srgbClr val="000000"/>
            </a:solidFill>
            <a:ln w="9525">
              <a:solidFill>
                <a:schemeClr val="folHlink"/>
              </a:solidFill>
              <a:miter lim="800000"/>
              <a:headEnd/>
              <a:tailEnd/>
            </a:ln>
          </p:spPr>
          <p:txBody>
            <a:bodyPr/>
            <a:lstStyle/>
            <a:p>
              <a:endParaRPr lang="en-US" dirty="0"/>
            </a:p>
          </p:txBody>
        </p:sp>
        <p:sp>
          <p:nvSpPr>
            <p:cNvPr id="35" name="Rectangle 40"/>
            <p:cNvSpPr>
              <a:spLocks noChangeArrowheads="1"/>
            </p:cNvSpPr>
            <p:nvPr/>
          </p:nvSpPr>
          <p:spPr bwMode="auto">
            <a:xfrm>
              <a:off x="4830" y="897"/>
              <a:ext cx="5" cy="4"/>
            </a:xfrm>
            <a:prstGeom prst="rect">
              <a:avLst/>
            </a:prstGeom>
            <a:solidFill>
              <a:srgbClr val="000000"/>
            </a:solidFill>
            <a:ln w="9525">
              <a:solidFill>
                <a:schemeClr val="folHlink"/>
              </a:solidFill>
              <a:miter lim="800000"/>
              <a:headEnd/>
              <a:tailEnd/>
            </a:ln>
          </p:spPr>
          <p:txBody>
            <a:bodyPr/>
            <a:lstStyle/>
            <a:p>
              <a:endParaRPr lang="en-US" dirty="0"/>
            </a:p>
          </p:txBody>
        </p:sp>
        <p:sp>
          <p:nvSpPr>
            <p:cNvPr id="36" name="Rectangle 41"/>
            <p:cNvSpPr>
              <a:spLocks noChangeArrowheads="1"/>
            </p:cNvSpPr>
            <p:nvPr/>
          </p:nvSpPr>
          <p:spPr bwMode="auto">
            <a:xfrm>
              <a:off x="528" y="901"/>
              <a:ext cx="4" cy="910"/>
            </a:xfrm>
            <a:prstGeom prst="rect">
              <a:avLst/>
            </a:prstGeom>
            <a:solidFill>
              <a:srgbClr val="000000"/>
            </a:solidFill>
            <a:ln w="9525">
              <a:solidFill>
                <a:schemeClr val="folHlink"/>
              </a:solidFill>
              <a:miter lim="800000"/>
              <a:headEnd/>
              <a:tailEnd/>
            </a:ln>
          </p:spPr>
          <p:txBody>
            <a:bodyPr/>
            <a:lstStyle/>
            <a:p>
              <a:endParaRPr lang="en-US" dirty="0"/>
            </a:p>
          </p:txBody>
        </p:sp>
        <p:sp>
          <p:nvSpPr>
            <p:cNvPr id="37" name="Rectangle 42"/>
            <p:cNvSpPr>
              <a:spLocks noChangeArrowheads="1"/>
            </p:cNvSpPr>
            <p:nvPr/>
          </p:nvSpPr>
          <p:spPr bwMode="auto">
            <a:xfrm>
              <a:off x="1723" y="901"/>
              <a:ext cx="4" cy="910"/>
            </a:xfrm>
            <a:prstGeom prst="rect">
              <a:avLst/>
            </a:prstGeom>
            <a:solidFill>
              <a:srgbClr val="000000"/>
            </a:solidFill>
            <a:ln w="9525">
              <a:solidFill>
                <a:schemeClr val="folHlink"/>
              </a:solidFill>
              <a:miter lim="800000"/>
              <a:headEnd/>
              <a:tailEnd/>
            </a:ln>
          </p:spPr>
          <p:txBody>
            <a:bodyPr/>
            <a:lstStyle/>
            <a:p>
              <a:endParaRPr lang="en-US" dirty="0"/>
            </a:p>
          </p:txBody>
        </p:sp>
        <p:sp>
          <p:nvSpPr>
            <p:cNvPr id="38" name="Rectangle 43"/>
            <p:cNvSpPr>
              <a:spLocks noChangeArrowheads="1"/>
            </p:cNvSpPr>
            <p:nvPr/>
          </p:nvSpPr>
          <p:spPr bwMode="auto">
            <a:xfrm>
              <a:off x="4830" y="901"/>
              <a:ext cx="5" cy="910"/>
            </a:xfrm>
            <a:prstGeom prst="rect">
              <a:avLst/>
            </a:prstGeom>
            <a:solidFill>
              <a:srgbClr val="000000"/>
            </a:solidFill>
            <a:ln w="9525">
              <a:solidFill>
                <a:schemeClr val="folHlink"/>
              </a:solidFill>
              <a:miter lim="800000"/>
              <a:headEnd/>
              <a:tailEnd/>
            </a:ln>
          </p:spPr>
          <p:txBody>
            <a:bodyPr/>
            <a:lstStyle/>
            <a:p>
              <a:endParaRPr lang="en-US" dirty="0"/>
            </a:p>
          </p:txBody>
        </p:sp>
        <p:sp>
          <p:nvSpPr>
            <p:cNvPr id="39" name="Rectangle 44"/>
            <p:cNvSpPr>
              <a:spLocks noChangeArrowheads="1"/>
            </p:cNvSpPr>
            <p:nvPr/>
          </p:nvSpPr>
          <p:spPr bwMode="auto">
            <a:xfrm>
              <a:off x="648" y="2338"/>
              <a:ext cx="832" cy="112"/>
            </a:xfrm>
            <a:prstGeom prst="rect">
              <a:avLst/>
            </a:prstGeom>
            <a:noFill/>
            <a:ln w="9525">
              <a:noFill/>
              <a:miter lim="800000"/>
              <a:headEnd/>
              <a:tailEnd/>
            </a:ln>
          </p:spPr>
          <p:txBody>
            <a:bodyPr wrap="none" lIns="0" tIns="0" rIns="0" bIns="0">
              <a:spAutoFit/>
            </a:bodyPr>
            <a:lstStyle/>
            <a:p>
              <a:r>
                <a:rPr lang="en-US" sz="1400" b="1" dirty="0"/>
                <a:t>Middle Management</a:t>
              </a:r>
              <a:endParaRPr lang="en-US" dirty="0"/>
            </a:p>
          </p:txBody>
        </p:sp>
        <p:sp>
          <p:nvSpPr>
            <p:cNvPr id="40" name="Rectangle 45"/>
            <p:cNvSpPr>
              <a:spLocks noChangeArrowheads="1"/>
            </p:cNvSpPr>
            <p:nvPr/>
          </p:nvSpPr>
          <p:spPr bwMode="auto">
            <a:xfrm>
              <a:off x="1818" y="1815"/>
              <a:ext cx="43" cy="112"/>
            </a:xfrm>
            <a:prstGeom prst="rect">
              <a:avLst/>
            </a:prstGeom>
            <a:noFill/>
            <a:ln w="9525">
              <a:noFill/>
              <a:miter lim="800000"/>
              <a:headEnd/>
              <a:tailEnd/>
            </a:ln>
          </p:spPr>
          <p:txBody>
            <a:bodyPr wrap="none" lIns="0" tIns="0" rIns="0" bIns="0">
              <a:spAutoFit/>
            </a:bodyPr>
            <a:lstStyle/>
            <a:p>
              <a:r>
                <a:rPr lang="en-US" sz="1400" dirty="0">
                  <a:latin typeface="Symbol" pitchFamily="18" charset="2"/>
                </a:rPr>
                <a:t>·</a:t>
              </a:r>
              <a:endParaRPr lang="en-US" dirty="0"/>
            </a:p>
          </p:txBody>
        </p:sp>
        <p:sp>
          <p:nvSpPr>
            <p:cNvPr id="41" name="Rectangle 46"/>
            <p:cNvSpPr>
              <a:spLocks noChangeArrowheads="1"/>
            </p:cNvSpPr>
            <p:nvPr/>
          </p:nvSpPr>
          <p:spPr bwMode="auto">
            <a:xfrm>
              <a:off x="1867" y="1826"/>
              <a:ext cx="26" cy="112"/>
            </a:xfrm>
            <a:prstGeom prst="rect">
              <a:avLst/>
            </a:prstGeom>
            <a:noFill/>
            <a:ln w="9525">
              <a:noFill/>
              <a:miter lim="800000"/>
              <a:headEnd/>
              <a:tailEnd/>
            </a:ln>
          </p:spPr>
          <p:txBody>
            <a:bodyPr wrap="none" lIns="0" tIns="0" rIns="0" bIns="0">
              <a:spAutoFit/>
            </a:bodyPr>
            <a:lstStyle/>
            <a:p>
              <a:r>
                <a:rPr lang="en-US" sz="1400" dirty="0">
                  <a:latin typeface="Arial" charset="0"/>
                </a:rPr>
                <a:t> </a:t>
              </a:r>
              <a:endParaRPr lang="en-US" dirty="0"/>
            </a:p>
          </p:txBody>
        </p:sp>
        <p:sp>
          <p:nvSpPr>
            <p:cNvPr id="42" name="Rectangle 47"/>
            <p:cNvSpPr>
              <a:spLocks noChangeArrowheads="1"/>
            </p:cNvSpPr>
            <p:nvPr/>
          </p:nvSpPr>
          <p:spPr bwMode="auto">
            <a:xfrm>
              <a:off x="1916" y="1826"/>
              <a:ext cx="1236" cy="112"/>
            </a:xfrm>
            <a:prstGeom prst="rect">
              <a:avLst/>
            </a:prstGeom>
            <a:noFill/>
            <a:ln w="9525">
              <a:noFill/>
              <a:miter lim="800000"/>
              <a:headEnd/>
              <a:tailEnd/>
            </a:ln>
          </p:spPr>
          <p:txBody>
            <a:bodyPr wrap="none" lIns="0" tIns="0" rIns="0" bIns="0">
              <a:spAutoFit/>
            </a:bodyPr>
            <a:lstStyle/>
            <a:p>
              <a:r>
                <a:rPr lang="en-US" sz="1400" dirty="0"/>
                <a:t>Manage through other managers.</a:t>
              </a:r>
              <a:endParaRPr lang="en-US" dirty="0"/>
            </a:p>
          </p:txBody>
        </p:sp>
        <p:sp>
          <p:nvSpPr>
            <p:cNvPr id="43" name="Rectangle 48"/>
            <p:cNvSpPr>
              <a:spLocks noChangeArrowheads="1"/>
            </p:cNvSpPr>
            <p:nvPr/>
          </p:nvSpPr>
          <p:spPr bwMode="auto">
            <a:xfrm>
              <a:off x="1818" y="1949"/>
              <a:ext cx="43" cy="112"/>
            </a:xfrm>
            <a:prstGeom prst="rect">
              <a:avLst/>
            </a:prstGeom>
            <a:noFill/>
            <a:ln w="9525">
              <a:noFill/>
              <a:miter lim="800000"/>
              <a:headEnd/>
              <a:tailEnd/>
            </a:ln>
          </p:spPr>
          <p:txBody>
            <a:bodyPr wrap="none" lIns="0" tIns="0" rIns="0" bIns="0">
              <a:spAutoFit/>
            </a:bodyPr>
            <a:lstStyle/>
            <a:p>
              <a:r>
                <a:rPr lang="en-US" sz="1400" dirty="0">
                  <a:latin typeface="Symbol" pitchFamily="18" charset="2"/>
                </a:rPr>
                <a:t>·</a:t>
              </a:r>
              <a:endParaRPr lang="en-US" dirty="0"/>
            </a:p>
          </p:txBody>
        </p:sp>
        <p:sp>
          <p:nvSpPr>
            <p:cNvPr id="44" name="Rectangle 49"/>
            <p:cNvSpPr>
              <a:spLocks noChangeArrowheads="1"/>
            </p:cNvSpPr>
            <p:nvPr/>
          </p:nvSpPr>
          <p:spPr bwMode="auto">
            <a:xfrm>
              <a:off x="1867" y="1960"/>
              <a:ext cx="26" cy="112"/>
            </a:xfrm>
            <a:prstGeom prst="rect">
              <a:avLst/>
            </a:prstGeom>
            <a:noFill/>
            <a:ln w="9525">
              <a:noFill/>
              <a:miter lim="800000"/>
              <a:headEnd/>
              <a:tailEnd/>
            </a:ln>
          </p:spPr>
          <p:txBody>
            <a:bodyPr wrap="none" lIns="0" tIns="0" rIns="0" bIns="0">
              <a:spAutoFit/>
            </a:bodyPr>
            <a:lstStyle/>
            <a:p>
              <a:r>
                <a:rPr lang="en-US" sz="1400" dirty="0">
                  <a:latin typeface="Arial" charset="0"/>
                </a:rPr>
                <a:t> </a:t>
              </a:r>
              <a:endParaRPr lang="en-US" dirty="0"/>
            </a:p>
          </p:txBody>
        </p:sp>
        <p:sp>
          <p:nvSpPr>
            <p:cNvPr id="45" name="Rectangle 50"/>
            <p:cNvSpPr>
              <a:spLocks noChangeArrowheads="1"/>
            </p:cNvSpPr>
            <p:nvPr/>
          </p:nvSpPr>
          <p:spPr bwMode="auto">
            <a:xfrm>
              <a:off x="1916" y="1960"/>
              <a:ext cx="2448" cy="112"/>
            </a:xfrm>
            <a:prstGeom prst="rect">
              <a:avLst/>
            </a:prstGeom>
            <a:noFill/>
            <a:ln w="9525">
              <a:noFill/>
              <a:miter lim="800000"/>
              <a:headEnd/>
              <a:tailEnd/>
            </a:ln>
          </p:spPr>
          <p:txBody>
            <a:bodyPr wrap="none" lIns="0" tIns="0" rIns="0" bIns="0">
              <a:spAutoFit/>
            </a:bodyPr>
            <a:lstStyle/>
            <a:p>
              <a:r>
                <a:rPr lang="en-US" sz="1400" dirty="0"/>
                <a:t>Make plans of intermediate range to achieve the long-range goals</a:t>
              </a:r>
              <a:endParaRPr lang="en-US" dirty="0"/>
            </a:p>
          </p:txBody>
        </p:sp>
        <p:sp>
          <p:nvSpPr>
            <p:cNvPr id="46" name="Rectangle 51"/>
            <p:cNvSpPr>
              <a:spLocks noChangeArrowheads="1"/>
            </p:cNvSpPr>
            <p:nvPr/>
          </p:nvSpPr>
          <p:spPr bwMode="auto">
            <a:xfrm>
              <a:off x="1916" y="2088"/>
              <a:ext cx="2246" cy="112"/>
            </a:xfrm>
            <a:prstGeom prst="rect">
              <a:avLst/>
            </a:prstGeom>
            <a:noFill/>
            <a:ln w="9525">
              <a:noFill/>
              <a:miter lim="800000"/>
              <a:headEnd/>
              <a:tailEnd/>
            </a:ln>
          </p:spPr>
          <p:txBody>
            <a:bodyPr wrap="none" lIns="0" tIns="0" rIns="0" bIns="0">
              <a:spAutoFit/>
            </a:bodyPr>
            <a:lstStyle/>
            <a:p>
              <a:r>
                <a:rPr lang="en-US" sz="1400" dirty="0"/>
                <a:t>set by top management, establish departmental policies, and</a:t>
              </a:r>
              <a:endParaRPr lang="en-US" dirty="0"/>
            </a:p>
          </p:txBody>
        </p:sp>
        <p:sp>
          <p:nvSpPr>
            <p:cNvPr id="47" name="Rectangle 52"/>
            <p:cNvSpPr>
              <a:spLocks noChangeArrowheads="1"/>
            </p:cNvSpPr>
            <p:nvPr/>
          </p:nvSpPr>
          <p:spPr bwMode="auto">
            <a:xfrm>
              <a:off x="1916" y="2214"/>
              <a:ext cx="2278" cy="112"/>
            </a:xfrm>
            <a:prstGeom prst="rect">
              <a:avLst/>
            </a:prstGeom>
            <a:noFill/>
            <a:ln w="9525">
              <a:noFill/>
              <a:miter lim="800000"/>
              <a:headEnd/>
              <a:tailEnd/>
            </a:ln>
          </p:spPr>
          <p:txBody>
            <a:bodyPr wrap="none" lIns="0" tIns="0" rIns="0" bIns="0">
              <a:spAutoFit/>
            </a:bodyPr>
            <a:lstStyle/>
            <a:p>
              <a:r>
                <a:rPr lang="en-US" sz="1400" dirty="0"/>
                <a:t>evaluate the performance of subordinate work units and their</a:t>
              </a:r>
              <a:endParaRPr lang="en-US" dirty="0"/>
            </a:p>
          </p:txBody>
        </p:sp>
        <p:sp>
          <p:nvSpPr>
            <p:cNvPr id="48" name="Rectangle 53"/>
            <p:cNvSpPr>
              <a:spLocks noChangeArrowheads="1"/>
            </p:cNvSpPr>
            <p:nvPr/>
          </p:nvSpPr>
          <p:spPr bwMode="auto">
            <a:xfrm>
              <a:off x="1916" y="2341"/>
              <a:ext cx="382" cy="112"/>
            </a:xfrm>
            <a:prstGeom prst="rect">
              <a:avLst/>
            </a:prstGeom>
            <a:noFill/>
            <a:ln w="9525">
              <a:noFill/>
              <a:miter lim="800000"/>
              <a:headEnd/>
              <a:tailEnd/>
            </a:ln>
          </p:spPr>
          <p:txBody>
            <a:bodyPr wrap="none" lIns="0" tIns="0" rIns="0" bIns="0">
              <a:spAutoFit/>
            </a:bodyPr>
            <a:lstStyle/>
            <a:p>
              <a:r>
                <a:rPr lang="en-US" sz="1400" dirty="0"/>
                <a:t>managers.</a:t>
              </a:r>
              <a:endParaRPr lang="en-US" dirty="0"/>
            </a:p>
          </p:txBody>
        </p:sp>
        <p:sp>
          <p:nvSpPr>
            <p:cNvPr id="49" name="Rectangle 54"/>
            <p:cNvSpPr>
              <a:spLocks noChangeArrowheads="1"/>
            </p:cNvSpPr>
            <p:nvPr/>
          </p:nvSpPr>
          <p:spPr bwMode="auto">
            <a:xfrm>
              <a:off x="1818" y="2464"/>
              <a:ext cx="43" cy="112"/>
            </a:xfrm>
            <a:prstGeom prst="rect">
              <a:avLst/>
            </a:prstGeom>
            <a:noFill/>
            <a:ln w="9525">
              <a:noFill/>
              <a:miter lim="800000"/>
              <a:headEnd/>
              <a:tailEnd/>
            </a:ln>
          </p:spPr>
          <p:txBody>
            <a:bodyPr wrap="none" lIns="0" tIns="0" rIns="0" bIns="0">
              <a:spAutoFit/>
            </a:bodyPr>
            <a:lstStyle/>
            <a:p>
              <a:r>
                <a:rPr lang="en-US" sz="1400" dirty="0">
                  <a:latin typeface="Symbol" pitchFamily="18" charset="2"/>
                </a:rPr>
                <a:t>·</a:t>
              </a:r>
              <a:endParaRPr lang="en-US" dirty="0"/>
            </a:p>
          </p:txBody>
        </p:sp>
        <p:sp>
          <p:nvSpPr>
            <p:cNvPr id="50" name="Rectangle 55"/>
            <p:cNvSpPr>
              <a:spLocks noChangeArrowheads="1"/>
            </p:cNvSpPr>
            <p:nvPr/>
          </p:nvSpPr>
          <p:spPr bwMode="auto">
            <a:xfrm>
              <a:off x="1867" y="2475"/>
              <a:ext cx="26" cy="112"/>
            </a:xfrm>
            <a:prstGeom prst="rect">
              <a:avLst/>
            </a:prstGeom>
            <a:noFill/>
            <a:ln w="9525">
              <a:noFill/>
              <a:miter lim="800000"/>
              <a:headEnd/>
              <a:tailEnd/>
            </a:ln>
          </p:spPr>
          <p:txBody>
            <a:bodyPr wrap="none" lIns="0" tIns="0" rIns="0" bIns="0">
              <a:spAutoFit/>
            </a:bodyPr>
            <a:lstStyle/>
            <a:p>
              <a:r>
                <a:rPr lang="en-US" sz="1400" dirty="0">
                  <a:latin typeface="Arial" charset="0"/>
                </a:rPr>
                <a:t> </a:t>
              </a:r>
              <a:endParaRPr lang="en-US" dirty="0"/>
            </a:p>
          </p:txBody>
        </p:sp>
        <p:sp>
          <p:nvSpPr>
            <p:cNvPr id="51" name="Rectangle 56"/>
            <p:cNvSpPr>
              <a:spLocks noChangeArrowheads="1"/>
            </p:cNvSpPr>
            <p:nvPr/>
          </p:nvSpPr>
          <p:spPr bwMode="auto">
            <a:xfrm>
              <a:off x="1916" y="2475"/>
              <a:ext cx="2272" cy="112"/>
            </a:xfrm>
            <a:prstGeom prst="rect">
              <a:avLst/>
            </a:prstGeom>
            <a:noFill/>
            <a:ln w="9525">
              <a:noFill/>
              <a:miter lim="800000"/>
              <a:headEnd/>
              <a:tailEnd/>
            </a:ln>
          </p:spPr>
          <p:txBody>
            <a:bodyPr wrap="none" lIns="0" tIns="0" rIns="0" bIns="0">
              <a:spAutoFit/>
            </a:bodyPr>
            <a:lstStyle/>
            <a:p>
              <a:r>
                <a:rPr lang="en-US" sz="1400" dirty="0"/>
                <a:t>Provide and integrating and coordinating function so that the</a:t>
              </a:r>
              <a:endParaRPr lang="en-US" dirty="0"/>
            </a:p>
          </p:txBody>
        </p:sp>
        <p:sp>
          <p:nvSpPr>
            <p:cNvPr id="52" name="Rectangle 57"/>
            <p:cNvSpPr>
              <a:spLocks noChangeArrowheads="1"/>
            </p:cNvSpPr>
            <p:nvPr/>
          </p:nvSpPr>
          <p:spPr bwMode="auto">
            <a:xfrm>
              <a:off x="1916" y="2602"/>
              <a:ext cx="2221" cy="112"/>
            </a:xfrm>
            <a:prstGeom prst="rect">
              <a:avLst/>
            </a:prstGeom>
            <a:noFill/>
            <a:ln w="9525">
              <a:noFill/>
              <a:miter lim="800000"/>
              <a:headEnd/>
              <a:tailEnd/>
            </a:ln>
          </p:spPr>
          <p:txBody>
            <a:bodyPr wrap="none" lIns="0" tIns="0" rIns="0" bIns="0">
              <a:spAutoFit/>
            </a:bodyPr>
            <a:lstStyle/>
            <a:p>
              <a:r>
                <a:rPr lang="en-US" sz="1400" dirty="0"/>
                <a:t>short-range decisions and activities of first-line supervisory</a:t>
              </a:r>
              <a:endParaRPr lang="en-US" dirty="0"/>
            </a:p>
          </p:txBody>
        </p:sp>
        <p:sp>
          <p:nvSpPr>
            <p:cNvPr id="53" name="Rectangle 58"/>
            <p:cNvSpPr>
              <a:spLocks noChangeArrowheads="1"/>
            </p:cNvSpPr>
            <p:nvPr/>
          </p:nvSpPr>
          <p:spPr bwMode="auto">
            <a:xfrm>
              <a:off x="1916" y="2729"/>
              <a:ext cx="2445" cy="112"/>
            </a:xfrm>
            <a:prstGeom prst="rect">
              <a:avLst/>
            </a:prstGeom>
            <a:noFill/>
            <a:ln w="9525">
              <a:noFill/>
              <a:miter lim="800000"/>
              <a:headEnd/>
              <a:tailEnd/>
            </a:ln>
          </p:spPr>
          <p:txBody>
            <a:bodyPr wrap="none" lIns="0" tIns="0" rIns="0" bIns="0">
              <a:spAutoFit/>
            </a:bodyPr>
            <a:lstStyle/>
            <a:p>
              <a:r>
                <a:rPr lang="en-US" sz="1400" dirty="0"/>
                <a:t>groups can be orchestrated toward achievement of the long-range</a:t>
              </a:r>
              <a:endParaRPr lang="en-US" dirty="0"/>
            </a:p>
          </p:txBody>
        </p:sp>
        <p:sp>
          <p:nvSpPr>
            <p:cNvPr id="54" name="Rectangle 59"/>
            <p:cNvSpPr>
              <a:spLocks noChangeArrowheads="1"/>
            </p:cNvSpPr>
            <p:nvPr/>
          </p:nvSpPr>
          <p:spPr bwMode="auto">
            <a:xfrm>
              <a:off x="1916" y="2857"/>
              <a:ext cx="851" cy="112"/>
            </a:xfrm>
            <a:prstGeom prst="rect">
              <a:avLst/>
            </a:prstGeom>
            <a:noFill/>
            <a:ln w="9525">
              <a:noFill/>
              <a:miter lim="800000"/>
              <a:headEnd/>
              <a:tailEnd/>
            </a:ln>
          </p:spPr>
          <p:txBody>
            <a:bodyPr wrap="none" lIns="0" tIns="0" rIns="0" bIns="0">
              <a:spAutoFit/>
            </a:bodyPr>
            <a:lstStyle/>
            <a:p>
              <a:r>
                <a:rPr lang="en-US" sz="1400" dirty="0"/>
                <a:t>goals of the enterprise.</a:t>
              </a:r>
              <a:endParaRPr lang="en-US" dirty="0"/>
            </a:p>
          </p:txBody>
        </p:sp>
        <p:sp>
          <p:nvSpPr>
            <p:cNvPr id="55" name="Rectangle 60"/>
            <p:cNvSpPr>
              <a:spLocks noChangeArrowheads="1"/>
            </p:cNvSpPr>
            <p:nvPr/>
          </p:nvSpPr>
          <p:spPr bwMode="auto">
            <a:xfrm>
              <a:off x="528" y="1811"/>
              <a:ext cx="4" cy="4"/>
            </a:xfrm>
            <a:prstGeom prst="rect">
              <a:avLst/>
            </a:prstGeom>
            <a:solidFill>
              <a:srgbClr val="000000"/>
            </a:solidFill>
            <a:ln w="9525">
              <a:solidFill>
                <a:schemeClr val="folHlink"/>
              </a:solidFill>
              <a:miter lim="800000"/>
              <a:headEnd/>
              <a:tailEnd/>
            </a:ln>
          </p:spPr>
          <p:txBody>
            <a:bodyPr/>
            <a:lstStyle/>
            <a:p>
              <a:endParaRPr lang="en-US" dirty="0"/>
            </a:p>
          </p:txBody>
        </p:sp>
        <p:sp>
          <p:nvSpPr>
            <p:cNvPr id="56" name="Rectangle 61"/>
            <p:cNvSpPr>
              <a:spLocks noChangeArrowheads="1"/>
            </p:cNvSpPr>
            <p:nvPr/>
          </p:nvSpPr>
          <p:spPr bwMode="auto">
            <a:xfrm>
              <a:off x="532" y="1811"/>
              <a:ext cx="1191" cy="4"/>
            </a:xfrm>
            <a:prstGeom prst="rect">
              <a:avLst/>
            </a:prstGeom>
            <a:solidFill>
              <a:srgbClr val="000000"/>
            </a:solidFill>
            <a:ln w="9525">
              <a:solidFill>
                <a:schemeClr val="folHlink"/>
              </a:solidFill>
              <a:miter lim="800000"/>
              <a:headEnd/>
              <a:tailEnd/>
            </a:ln>
          </p:spPr>
          <p:txBody>
            <a:bodyPr/>
            <a:lstStyle/>
            <a:p>
              <a:endParaRPr lang="en-US" dirty="0"/>
            </a:p>
          </p:txBody>
        </p:sp>
        <p:sp>
          <p:nvSpPr>
            <p:cNvPr id="57" name="Rectangle 62"/>
            <p:cNvSpPr>
              <a:spLocks noChangeArrowheads="1"/>
            </p:cNvSpPr>
            <p:nvPr/>
          </p:nvSpPr>
          <p:spPr bwMode="auto">
            <a:xfrm>
              <a:off x="1723" y="1811"/>
              <a:ext cx="4" cy="4"/>
            </a:xfrm>
            <a:prstGeom prst="rect">
              <a:avLst/>
            </a:prstGeom>
            <a:solidFill>
              <a:srgbClr val="000000"/>
            </a:solidFill>
            <a:ln w="9525">
              <a:solidFill>
                <a:schemeClr val="folHlink"/>
              </a:solidFill>
              <a:miter lim="800000"/>
              <a:headEnd/>
              <a:tailEnd/>
            </a:ln>
          </p:spPr>
          <p:txBody>
            <a:bodyPr/>
            <a:lstStyle/>
            <a:p>
              <a:endParaRPr lang="en-US" dirty="0"/>
            </a:p>
          </p:txBody>
        </p:sp>
        <p:sp>
          <p:nvSpPr>
            <p:cNvPr id="58" name="Rectangle 63"/>
            <p:cNvSpPr>
              <a:spLocks noChangeArrowheads="1"/>
            </p:cNvSpPr>
            <p:nvPr/>
          </p:nvSpPr>
          <p:spPr bwMode="auto">
            <a:xfrm>
              <a:off x="1727" y="1811"/>
              <a:ext cx="3103" cy="4"/>
            </a:xfrm>
            <a:prstGeom prst="rect">
              <a:avLst/>
            </a:prstGeom>
            <a:solidFill>
              <a:srgbClr val="000000"/>
            </a:solidFill>
            <a:ln w="9525">
              <a:solidFill>
                <a:schemeClr val="folHlink"/>
              </a:solidFill>
              <a:miter lim="800000"/>
              <a:headEnd/>
              <a:tailEnd/>
            </a:ln>
          </p:spPr>
          <p:txBody>
            <a:bodyPr/>
            <a:lstStyle/>
            <a:p>
              <a:endParaRPr lang="en-US" dirty="0"/>
            </a:p>
          </p:txBody>
        </p:sp>
        <p:sp>
          <p:nvSpPr>
            <p:cNvPr id="59" name="Rectangle 64"/>
            <p:cNvSpPr>
              <a:spLocks noChangeArrowheads="1"/>
            </p:cNvSpPr>
            <p:nvPr/>
          </p:nvSpPr>
          <p:spPr bwMode="auto">
            <a:xfrm>
              <a:off x="4830" y="1811"/>
              <a:ext cx="5" cy="4"/>
            </a:xfrm>
            <a:prstGeom prst="rect">
              <a:avLst/>
            </a:prstGeom>
            <a:solidFill>
              <a:srgbClr val="000000"/>
            </a:solidFill>
            <a:ln w="9525">
              <a:noFill/>
              <a:miter lim="800000"/>
              <a:headEnd/>
              <a:tailEnd/>
            </a:ln>
          </p:spPr>
          <p:txBody>
            <a:bodyPr/>
            <a:lstStyle/>
            <a:p>
              <a:endParaRPr lang="en-US" dirty="0"/>
            </a:p>
          </p:txBody>
        </p:sp>
        <p:sp>
          <p:nvSpPr>
            <p:cNvPr id="60" name="Rectangle 65"/>
            <p:cNvSpPr>
              <a:spLocks noChangeArrowheads="1"/>
            </p:cNvSpPr>
            <p:nvPr/>
          </p:nvSpPr>
          <p:spPr bwMode="auto">
            <a:xfrm>
              <a:off x="528" y="1815"/>
              <a:ext cx="4" cy="1164"/>
            </a:xfrm>
            <a:prstGeom prst="rect">
              <a:avLst/>
            </a:prstGeom>
            <a:solidFill>
              <a:srgbClr val="000000"/>
            </a:solidFill>
            <a:ln w="9525">
              <a:solidFill>
                <a:schemeClr val="folHlink"/>
              </a:solidFill>
              <a:miter lim="800000"/>
              <a:headEnd/>
              <a:tailEnd/>
            </a:ln>
          </p:spPr>
          <p:txBody>
            <a:bodyPr/>
            <a:lstStyle/>
            <a:p>
              <a:endParaRPr lang="en-US" dirty="0"/>
            </a:p>
          </p:txBody>
        </p:sp>
        <p:sp>
          <p:nvSpPr>
            <p:cNvPr id="61" name="Rectangle 66"/>
            <p:cNvSpPr>
              <a:spLocks noChangeArrowheads="1"/>
            </p:cNvSpPr>
            <p:nvPr/>
          </p:nvSpPr>
          <p:spPr bwMode="auto">
            <a:xfrm>
              <a:off x="1723" y="1815"/>
              <a:ext cx="4" cy="1164"/>
            </a:xfrm>
            <a:prstGeom prst="rect">
              <a:avLst/>
            </a:prstGeom>
            <a:solidFill>
              <a:srgbClr val="000000"/>
            </a:solidFill>
            <a:ln w="9525">
              <a:solidFill>
                <a:schemeClr val="folHlink"/>
              </a:solidFill>
              <a:miter lim="800000"/>
              <a:headEnd/>
              <a:tailEnd/>
            </a:ln>
          </p:spPr>
          <p:txBody>
            <a:bodyPr/>
            <a:lstStyle/>
            <a:p>
              <a:endParaRPr lang="en-US" dirty="0"/>
            </a:p>
          </p:txBody>
        </p:sp>
        <p:sp>
          <p:nvSpPr>
            <p:cNvPr id="62" name="Rectangle 67"/>
            <p:cNvSpPr>
              <a:spLocks noChangeArrowheads="1"/>
            </p:cNvSpPr>
            <p:nvPr/>
          </p:nvSpPr>
          <p:spPr bwMode="auto">
            <a:xfrm>
              <a:off x="4830" y="1815"/>
              <a:ext cx="5" cy="1164"/>
            </a:xfrm>
            <a:prstGeom prst="rect">
              <a:avLst/>
            </a:prstGeom>
            <a:solidFill>
              <a:srgbClr val="000000"/>
            </a:solidFill>
            <a:ln w="9525">
              <a:solidFill>
                <a:schemeClr val="folHlink"/>
              </a:solidFill>
              <a:miter lim="800000"/>
              <a:headEnd/>
              <a:tailEnd/>
            </a:ln>
          </p:spPr>
          <p:txBody>
            <a:bodyPr/>
            <a:lstStyle/>
            <a:p>
              <a:endParaRPr lang="en-US" dirty="0"/>
            </a:p>
          </p:txBody>
        </p:sp>
        <p:sp>
          <p:nvSpPr>
            <p:cNvPr id="63" name="Rectangle 68"/>
            <p:cNvSpPr>
              <a:spLocks noChangeArrowheads="1"/>
            </p:cNvSpPr>
            <p:nvPr/>
          </p:nvSpPr>
          <p:spPr bwMode="auto">
            <a:xfrm>
              <a:off x="719" y="3317"/>
              <a:ext cx="708" cy="112"/>
            </a:xfrm>
            <a:prstGeom prst="rect">
              <a:avLst/>
            </a:prstGeom>
            <a:noFill/>
            <a:ln w="9525">
              <a:noFill/>
              <a:miter lim="800000"/>
              <a:headEnd/>
              <a:tailEnd/>
            </a:ln>
          </p:spPr>
          <p:txBody>
            <a:bodyPr wrap="none" lIns="0" tIns="0" rIns="0" bIns="0">
              <a:spAutoFit/>
            </a:bodyPr>
            <a:lstStyle/>
            <a:p>
              <a:r>
                <a:rPr lang="en-US" sz="1400" b="1" dirty="0"/>
                <a:t>Top Management</a:t>
              </a:r>
              <a:endParaRPr lang="en-US" dirty="0"/>
            </a:p>
          </p:txBody>
        </p:sp>
        <p:sp>
          <p:nvSpPr>
            <p:cNvPr id="64" name="Rectangle 69"/>
            <p:cNvSpPr>
              <a:spLocks noChangeArrowheads="1"/>
            </p:cNvSpPr>
            <p:nvPr/>
          </p:nvSpPr>
          <p:spPr bwMode="auto">
            <a:xfrm>
              <a:off x="1818" y="2984"/>
              <a:ext cx="43" cy="112"/>
            </a:xfrm>
            <a:prstGeom prst="rect">
              <a:avLst/>
            </a:prstGeom>
            <a:noFill/>
            <a:ln w="9525">
              <a:noFill/>
              <a:miter lim="800000"/>
              <a:headEnd/>
              <a:tailEnd/>
            </a:ln>
          </p:spPr>
          <p:txBody>
            <a:bodyPr wrap="none" lIns="0" tIns="0" rIns="0" bIns="0">
              <a:spAutoFit/>
            </a:bodyPr>
            <a:lstStyle/>
            <a:p>
              <a:r>
                <a:rPr lang="en-US" sz="1400" dirty="0">
                  <a:latin typeface="Symbol" pitchFamily="18" charset="2"/>
                </a:rPr>
                <a:t>·</a:t>
              </a:r>
              <a:endParaRPr lang="en-US" dirty="0"/>
            </a:p>
          </p:txBody>
        </p:sp>
        <p:sp>
          <p:nvSpPr>
            <p:cNvPr id="65" name="Rectangle 70"/>
            <p:cNvSpPr>
              <a:spLocks noChangeArrowheads="1"/>
            </p:cNvSpPr>
            <p:nvPr/>
          </p:nvSpPr>
          <p:spPr bwMode="auto">
            <a:xfrm>
              <a:off x="1867" y="2996"/>
              <a:ext cx="26" cy="112"/>
            </a:xfrm>
            <a:prstGeom prst="rect">
              <a:avLst/>
            </a:prstGeom>
            <a:noFill/>
            <a:ln w="9525">
              <a:noFill/>
              <a:miter lim="800000"/>
              <a:headEnd/>
              <a:tailEnd/>
            </a:ln>
          </p:spPr>
          <p:txBody>
            <a:bodyPr wrap="none" lIns="0" tIns="0" rIns="0" bIns="0">
              <a:spAutoFit/>
            </a:bodyPr>
            <a:lstStyle/>
            <a:p>
              <a:r>
                <a:rPr lang="en-US" sz="1400" dirty="0">
                  <a:latin typeface="Arial" charset="0"/>
                </a:rPr>
                <a:t> </a:t>
              </a:r>
              <a:endParaRPr lang="en-US" dirty="0"/>
            </a:p>
          </p:txBody>
        </p:sp>
        <p:sp>
          <p:nvSpPr>
            <p:cNvPr id="66" name="Rectangle 71"/>
            <p:cNvSpPr>
              <a:spLocks noChangeArrowheads="1"/>
            </p:cNvSpPr>
            <p:nvPr/>
          </p:nvSpPr>
          <p:spPr bwMode="auto">
            <a:xfrm>
              <a:off x="1916" y="2996"/>
              <a:ext cx="2450" cy="112"/>
            </a:xfrm>
            <a:prstGeom prst="rect">
              <a:avLst/>
            </a:prstGeom>
            <a:noFill/>
            <a:ln w="9525">
              <a:noFill/>
              <a:miter lim="800000"/>
              <a:headEnd/>
              <a:tailEnd/>
            </a:ln>
          </p:spPr>
          <p:txBody>
            <a:bodyPr wrap="none" lIns="0" tIns="0" rIns="0" bIns="0">
              <a:spAutoFit/>
            </a:bodyPr>
            <a:lstStyle/>
            <a:p>
              <a:r>
                <a:rPr lang="en-US" sz="1400" dirty="0"/>
                <a:t>Responsible for defining the character, mission, and objectives of</a:t>
              </a:r>
              <a:endParaRPr lang="en-US" dirty="0"/>
            </a:p>
          </p:txBody>
        </p:sp>
        <p:sp>
          <p:nvSpPr>
            <p:cNvPr id="67" name="Rectangle 72"/>
            <p:cNvSpPr>
              <a:spLocks noChangeArrowheads="1"/>
            </p:cNvSpPr>
            <p:nvPr/>
          </p:nvSpPr>
          <p:spPr bwMode="auto">
            <a:xfrm>
              <a:off x="1916" y="3122"/>
              <a:ext cx="530" cy="112"/>
            </a:xfrm>
            <a:prstGeom prst="rect">
              <a:avLst/>
            </a:prstGeom>
            <a:noFill/>
            <a:ln w="9525">
              <a:noFill/>
              <a:miter lim="800000"/>
              <a:headEnd/>
              <a:tailEnd/>
            </a:ln>
          </p:spPr>
          <p:txBody>
            <a:bodyPr wrap="none" lIns="0" tIns="0" rIns="0" bIns="0">
              <a:spAutoFit/>
            </a:bodyPr>
            <a:lstStyle/>
            <a:p>
              <a:r>
                <a:rPr lang="en-US" sz="1400" dirty="0"/>
                <a:t>the enterprise.</a:t>
              </a:r>
              <a:endParaRPr lang="en-US" dirty="0"/>
            </a:p>
          </p:txBody>
        </p:sp>
        <p:sp>
          <p:nvSpPr>
            <p:cNvPr id="68" name="Rectangle 73"/>
            <p:cNvSpPr>
              <a:spLocks noChangeArrowheads="1"/>
            </p:cNvSpPr>
            <p:nvPr/>
          </p:nvSpPr>
          <p:spPr bwMode="auto">
            <a:xfrm>
              <a:off x="1818" y="3246"/>
              <a:ext cx="43" cy="112"/>
            </a:xfrm>
            <a:prstGeom prst="rect">
              <a:avLst/>
            </a:prstGeom>
            <a:noFill/>
            <a:ln w="9525">
              <a:noFill/>
              <a:miter lim="800000"/>
              <a:headEnd/>
              <a:tailEnd/>
            </a:ln>
          </p:spPr>
          <p:txBody>
            <a:bodyPr wrap="none" lIns="0" tIns="0" rIns="0" bIns="0">
              <a:spAutoFit/>
            </a:bodyPr>
            <a:lstStyle/>
            <a:p>
              <a:r>
                <a:rPr lang="en-US" sz="1400" dirty="0">
                  <a:latin typeface="Symbol" pitchFamily="18" charset="2"/>
                </a:rPr>
                <a:t>·</a:t>
              </a:r>
              <a:endParaRPr lang="en-US" dirty="0"/>
            </a:p>
          </p:txBody>
        </p:sp>
        <p:sp>
          <p:nvSpPr>
            <p:cNvPr id="69" name="Rectangle 74"/>
            <p:cNvSpPr>
              <a:spLocks noChangeArrowheads="1"/>
            </p:cNvSpPr>
            <p:nvPr/>
          </p:nvSpPr>
          <p:spPr bwMode="auto">
            <a:xfrm>
              <a:off x="1867" y="3256"/>
              <a:ext cx="26" cy="112"/>
            </a:xfrm>
            <a:prstGeom prst="rect">
              <a:avLst/>
            </a:prstGeom>
            <a:noFill/>
            <a:ln w="9525">
              <a:noFill/>
              <a:miter lim="800000"/>
              <a:headEnd/>
              <a:tailEnd/>
            </a:ln>
          </p:spPr>
          <p:txBody>
            <a:bodyPr wrap="none" lIns="0" tIns="0" rIns="0" bIns="0">
              <a:spAutoFit/>
            </a:bodyPr>
            <a:lstStyle/>
            <a:p>
              <a:r>
                <a:rPr lang="en-US" sz="1400" dirty="0">
                  <a:latin typeface="Arial" charset="0"/>
                </a:rPr>
                <a:t> </a:t>
              </a:r>
              <a:endParaRPr lang="en-US" dirty="0"/>
            </a:p>
          </p:txBody>
        </p:sp>
        <p:sp>
          <p:nvSpPr>
            <p:cNvPr id="70" name="Rectangle 75"/>
            <p:cNvSpPr>
              <a:spLocks noChangeArrowheads="1"/>
            </p:cNvSpPr>
            <p:nvPr/>
          </p:nvSpPr>
          <p:spPr bwMode="auto">
            <a:xfrm>
              <a:off x="1916" y="3256"/>
              <a:ext cx="1870" cy="112"/>
            </a:xfrm>
            <a:prstGeom prst="rect">
              <a:avLst/>
            </a:prstGeom>
            <a:noFill/>
            <a:ln w="9525">
              <a:noFill/>
              <a:miter lim="800000"/>
              <a:headEnd/>
              <a:tailEnd/>
            </a:ln>
          </p:spPr>
          <p:txBody>
            <a:bodyPr wrap="none" lIns="0" tIns="0" rIns="0" bIns="0">
              <a:spAutoFit/>
            </a:bodyPr>
            <a:lstStyle/>
            <a:p>
              <a:r>
                <a:rPr lang="en-US" sz="1400" dirty="0"/>
                <a:t>Establish criteria for and review long-range plans.</a:t>
              </a:r>
              <a:endParaRPr lang="en-US" dirty="0"/>
            </a:p>
          </p:txBody>
        </p:sp>
        <p:sp>
          <p:nvSpPr>
            <p:cNvPr id="71" name="Rectangle 76"/>
            <p:cNvSpPr>
              <a:spLocks noChangeArrowheads="1"/>
            </p:cNvSpPr>
            <p:nvPr/>
          </p:nvSpPr>
          <p:spPr bwMode="auto">
            <a:xfrm>
              <a:off x="1818" y="3378"/>
              <a:ext cx="43" cy="112"/>
            </a:xfrm>
            <a:prstGeom prst="rect">
              <a:avLst/>
            </a:prstGeom>
            <a:noFill/>
            <a:ln w="9525">
              <a:noFill/>
              <a:miter lim="800000"/>
              <a:headEnd/>
              <a:tailEnd/>
            </a:ln>
          </p:spPr>
          <p:txBody>
            <a:bodyPr wrap="none" lIns="0" tIns="0" rIns="0" bIns="0">
              <a:spAutoFit/>
            </a:bodyPr>
            <a:lstStyle/>
            <a:p>
              <a:r>
                <a:rPr lang="en-US" sz="1400" dirty="0">
                  <a:latin typeface="Symbol" pitchFamily="18" charset="2"/>
                </a:rPr>
                <a:t>·</a:t>
              </a:r>
              <a:endParaRPr lang="en-US" dirty="0"/>
            </a:p>
          </p:txBody>
        </p:sp>
        <p:sp>
          <p:nvSpPr>
            <p:cNvPr id="72" name="Rectangle 77"/>
            <p:cNvSpPr>
              <a:spLocks noChangeArrowheads="1"/>
            </p:cNvSpPr>
            <p:nvPr/>
          </p:nvSpPr>
          <p:spPr bwMode="auto">
            <a:xfrm>
              <a:off x="1867" y="3389"/>
              <a:ext cx="26" cy="113"/>
            </a:xfrm>
            <a:prstGeom prst="rect">
              <a:avLst/>
            </a:prstGeom>
            <a:noFill/>
            <a:ln w="9525">
              <a:noFill/>
              <a:miter lim="800000"/>
              <a:headEnd/>
              <a:tailEnd/>
            </a:ln>
          </p:spPr>
          <p:txBody>
            <a:bodyPr wrap="none" lIns="0" tIns="0" rIns="0" bIns="0">
              <a:spAutoFit/>
            </a:bodyPr>
            <a:lstStyle/>
            <a:p>
              <a:r>
                <a:rPr lang="en-US" sz="1400" dirty="0">
                  <a:latin typeface="Arial" charset="0"/>
                </a:rPr>
                <a:t> </a:t>
              </a:r>
              <a:endParaRPr lang="en-US" dirty="0"/>
            </a:p>
          </p:txBody>
        </p:sp>
        <p:sp>
          <p:nvSpPr>
            <p:cNvPr id="73" name="Rectangle 78"/>
            <p:cNvSpPr>
              <a:spLocks noChangeArrowheads="1"/>
            </p:cNvSpPr>
            <p:nvPr/>
          </p:nvSpPr>
          <p:spPr bwMode="auto">
            <a:xfrm>
              <a:off x="1916" y="3389"/>
              <a:ext cx="2483" cy="113"/>
            </a:xfrm>
            <a:prstGeom prst="rect">
              <a:avLst/>
            </a:prstGeom>
            <a:noFill/>
            <a:ln w="9525">
              <a:noFill/>
              <a:miter lim="800000"/>
              <a:headEnd/>
              <a:tailEnd/>
            </a:ln>
          </p:spPr>
          <p:txBody>
            <a:bodyPr wrap="none" lIns="0" tIns="0" rIns="0" bIns="0">
              <a:spAutoFit/>
            </a:bodyPr>
            <a:lstStyle/>
            <a:p>
              <a:r>
                <a:rPr lang="en-US" sz="1400" dirty="0"/>
                <a:t>Evaluate the performance of major departments, and they evaluate</a:t>
              </a:r>
              <a:endParaRPr lang="en-US" dirty="0"/>
            </a:p>
          </p:txBody>
        </p:sp>
        <p:sp>
          <p:nvSpPr>
            <p:cNvPr id="74" name="Rectangle 79"/>
            <p:cNvSpPr>
              <a:spLocks noChangeArrowheads="1"/>
            </p:cNvSpPr>
            <p:nvPr/>
          </p:nvSpPr>
          <p:spPr bwMode="auto">
            <a:xfrm>
              <a:off x="1916" y="3516"/>
              <a:ext cx="2204" cy="112"/>
            </a:xfrm>
            <a:prstGeom prst="rect">
              <a:avLst/>
            </a:prstGeom>
            <a:noFill/>
            <a:ln w="9525">
              <a:noFill/>
              <a:miter lim="800000"/>
              <a:headEnd/>
              <a:tailEnd/>
            </a:ln>
          </p:spPr>
          <p:txBody>
            <a:bodyPr wrap="none" lIns="0" tIns="0" rIns="0" bIns="0">
              <a:spAutoFit/>
            </a:bodyPr>
            <a:lstStyle/>
            <a:p>
              <a:r>
                <a:rPr lang="en-US" sz="1400" dirty="0"/>
                <a:t>leading management personnel to gauge their readiness for</a:t>
              </a:r>
              <a:endParaRPr lang="en-US" dirty="0"/>
            </a:p>
          </p:txBody>
        </p:sp>
        <p:sp>
          <p:nvSpPr>
            <p:cNvPr id="75" name="Rectangle 80"/>
            <p:cNvSpPr>
              <a:spLocks noChangeArrowheads="1"/>
            </p:cNvSpPr>
            <p:nvPr/>
          </p:nvSpPr>
          <p:spPr bwMode="auto">
            <a:xfrm>
              <a:off x="1916" y="3644"/>
              <a:ext cx="1409" cy="112"/>
            </a:xfrm>
            <a:prstGeom prst="rect">
              <a:avLst/>
            </a:prstGeom>
            <a:noFill/>
            <a:ln w="9525">
              <a:noFill/>
              <a:miter lim="800000"/>
              <a:headEnd/>
              <a:tailEnd/>
            </a:ln>
          </p:spPr>
          <p:txBody>
            <a:bodyPr wrap="none" lIns="0" tIns="0" rIns="0" bIns="0">
              <a:spAutoFit/>
            </a:bodyPr>
            <a:lstStyle/>
            <a:p>
              <a:r>
                <a:rPr lang="en-US" sz="1400" dirty="0"/>
                <a:t>promotion to key executive positions.</a:t>
              </a:r>
              <a:endParaRPr lang="en-US" dirty="0"/>
            </a:p>
          </p:txBody>
        </p:sp>
        <p:sp>
          <p:nvSpPr>
            <p:cNvPr id="76" name="Rectangle 81"/>
            <p:cNvSpPr>
              <a:spLocks noChangeArrowheads="1"/>
            </p:cNvSpPr>
            <p:nvPr/>
          </p:nvSpPr>
          <p:spPr bwMode="auto">
            <a:xfrm>
              <a:off x="528" y="2979"/>
              <a:ext cx="4" cy="5"/>
            </a:xfrm>
            <a:prstGeom prst="rect">
              <a:avLst/>
            </a:prstGeom>
            <a:solidFill>
              <a:srgbClr val="000000"/>
            </a:solidFill>
            <a:ln w="9525">
              <a:solidFill>
                <a:schemeClr val="folHlink"/>
              </a:solidFill>
              <a:miter lim="800000"/>
              <a:headEnd/>
              <a:tailEnd/>
            </a:ln>
          </p:spPr>
          <p:txBody>
            <a:bodyPr/>
            <a:lstStyle/>
            <a:p>
              <a:endParaRPr lang="en-US" dirty="0"/>
            </a:p>
          </p:txBody>
        </p:sp>
        <p:sp>
          <p:nvSpPr>
            <p:cNvPr id="77" name="Rectangle 82"/>
            <p:cNvSpPr>
              <a:spLocks noChangeArrowheads="1"/>
            </p:cNvSpPr>
            <p:nvPr/>
          </p:nvSpPr>
          <p:spPr bwMode="auto">
            <a:xfrm>
              <a:off x="532" y="2979"/>
              <a:ext cx="1191" cy="5"/>
            </a:xfrm>
            <a:prstGeom prst="rect">
              <a:avLst/>
            </a:prstGeom>
            <a:solidFill>
              <a:srgbClr val="000000"/>
            </a:solidFill>
            <a:ln w="9525">
              <a:solidFill>
                <a:schemeClr val="folHlink"/>
              </a:solidFill>
              <a:miter lim="800000"/>
              <a:headEnd/>
              <a:tailEnd/>
            </a:ln>
          </p:spPr>
          <p:txBody>
            <a:bodyPr/>
            <a:lstStyle/>
            <a:p>
              <a:endParaRPr lang="en-US" dirty="0"/>
            </a:p>
          </p:txBody>
        </p:sp>
        <p:sp>
          <p:nvSpPr>
            <p:cNvPr id="78" name="Rectangle 83"/>
            <p:cNvSpPr>
              <a:spLocks noChangeArrowheads="1"/>
            </p:cNvSpPr>
            <p:nvPr/>
          </p:nvSpPr>
          <p:spPr bwMode="auto">
            <a:xfrm>
              <a:off x="1723" y="2979"/>
              <a:ext cx="4" cy="5"/>
            </a:xfrm>
            <a:prstGeom prst="rect">
              <a:avLst/>
            </a:prstGeom>
            <a:solidFill>
              <a:srgbClr val="000000"/>
            </a:solidFill>
            <a:ln w="9525">
              <a:solidFill>
                <a:schemeClr val="folHlink"/>
              </a:solidFill>
              <a:miter lim="800000"/>
              <a:headEnd/>
              <a:tailEnd/>
            </a:ln>
          </p:spPr>
          <p:txBody>
            <a:bodyPr/>
            <a:lstStyle/>
            <a:p>
              <a:endParaRPr lang="en-US" dirty="0"/>
            </a:p>
          </p:txBody>
        </p:sp>
        <p:sp>
          <p:nvSpPr>
            <p:cNvPr id="79" name="Rectangle 84"/>
            <p:cNvSpPr>
              <a:spLocks noChangeArrowheads="1"/>
            </p:cNvSpPr>
            <p:nvPr/>
          </p:nvSpPr>
          <p:spPr bwMode="auto">
            <a:xfrm>
              <a:off x="1727" y="2979"/>
              <a:ext cx="3103" cy="5"/>
            </a:xfrm>
            <a:prstGeom prst="rect">
              <a:avLst/>
            </a:prstGeom>
            <a:solidFill>
              <a:srgbClr val="000000"/>
            </a:solidFill>
            <a:ln w="9525">
              <a:solidFill>
                <a:schemeClr val="folHlink"/>
              </a:solidFill>
              <a:miter lim="800000"/>
              <a:headEnd/>
              <a:tailEnd/>
            </a:ln>
          </p:spPr>
          <p:txBody>
            <a:bodyPr/>
            <a:lstStyle/>
            <a:p>
              <a:endParaRPr lang="en-US" dirty="0"/>
            </a:p>
          </p:txBody>
        </p:sp>
        <p:sp>
          <p:nvSpPr>
            <p:cNvPr id="80" name="Rectangle 85"/>
            <p:cNvSpPr>
              <a:spLocks noChangeArrowheads="1"/>
            </p:cNvSpPr>
            <p:nvPr/>
          </p:nvSpPr>
          <p:spPr bwMode="auto">
            <a:xfrm>
              <a:off x="4830" y="2979"/>
              <a:ext cx="5" cy="5"/>
            </a:xfrm>
            <a:prstGeom prst="rect">
              <a:avLst/>
            </a:prstGeom>
            <a:solidFill>
              <a:srgbClr val="000000"/>
            </a:solidFill>
            <a:ln w="9525">
              <a:noFill/>
              <a:miter lim="800000"/>
              <a:headEnd/>
              <a:tailEnd/>
            </a:ln>
          </p:spPr>
          <p:txBody>
            <a:bodyPr/>
            <a:lstStyle/>
            <a:p>
              <a:endParaRPr lang="en-US" dirty="0"/>
            </a:p>
          </p:txBody>
        </p:sp>
        <p:sp>
          <p:nvSpPr>
            <p:cNvPr id="81" name="Rectangle 86"/>
            <p:cNvSpPr>
              <a:spLocks noChangeArrowheads="1"/>
            </p:cNvSpPr>
            <p:nvPr/>
          </p:nvSpPr>
          <p:spPr bwMode="auto">
            <a:xfrm>
              <a:off x="528" y="2984"/>
              <a:ext cx="4" cy="782"/>
            </a:xfrm>
            <a:prstGeom prst="rect">
              <a:avLst/>
            </a:prstGeom>
            <a:solidFill>
              <a:srgbClr val="000000"/>
            </a:solidFill>
            <a:ln w="9525">
              <a:solidFill>
                <a:schemeClr val="folHlink"/>
              </a:solidFill>
              <a:miter lim="800000"/>
              <a:headEnd/>
              <a:tailEnd/>
            </a:ln>
          </p:spPr>
          <p:txBody>
            <a:bodyPr/>
            <a:lstStyle/>
            <a:p>
              <a:endParaRPr lang="en-US" dirty="0"/>
            </a:p>
          </p:txBody>
        </p:sp>
        <p:sp>
          <p:nvSpPr>
            <p:cNvPr id="82" name="Rectangle 87"/>
            <p:cNvSpPr>
              <a:spLocks noChangeArrowheads="1"/>
            </p:cNvSpPr>
            <p:nvPr/>
          </p:nvSpPr>
          <p:spPr bwMode="auto">
            <a:xfrm>
              <a:off x="528" y="3766"/>
              <a:ext cx="4" cy="5"/>
            </a:xfrm>
            <a:prstGeom prst="rect">
              <a:avLst/>
            </a:prstGeom>
            <a:solidFill>
              <a:srgbClr val="000000"/>
            </a:solidFill>
            <a:ln w="9525">
              <a:solidFill>
                <a:schemeClr val="folHlink"/>
              </a:solidFill>
              <a:miter lim="800000"/>
              <a:headEnd/>
              <a:tailEnd/>
            </a:ln>
          </p:spPr>
          <p:txBody>
            <a:bodyPr/>
            <a:lstStyle/>
            <a:p>
              <a:endParaRPr lang="en-US" dirty="0"/>
            </a:p>
          </p:txBody>
        </p:sp>
        <p:sp>
          <p:nvSpPr>
            <p:cNvPr id="83" name="Rectangle 88"/>
            <p:cNvSpPr>
              <a:spLocks noChangeArrowheads="1"/>
            </p:cNvSpPr>
            <p:nvPr/>
          </p:nvSpPr>
          <p:spPr bwMode="auto">
            <a:xfrm>
              <a:off x="528" y="3766"/>
              <a:ext cx="4" cy="5"/>
            </a:xfrm>
            <a:prstGeom prst="rect">
              <a:avLst/>
            </a:prstGeom>
            <a:solidFill>
              <a:srgbClr val="000000"/>
            </a:solidFill>
            <a:ln w="9525">
              <a:solidFill>
                <a:schemeClr val="folHlink"/>
              </a:solidFill>
              <a:miter lim="800000"/>
              <a:headEnd/>
              <a:tailEnd/>
            </a:ln>
          </p:spPr>
          <p:txBody>
            <a:bodyPr/>
            <a:lstStyle/>
            <a:p>
              <a:endParaRPr lang="en-US" dirty="0"/>
            </a:p>
          </p:txBody>
        </p:sp>
        <p:sp>
          <p:nvSpPr>
            <p:cNvPr id="84" name="Rectangle 89"/>
            <p:cNvSpPr>
              <a:spLocks noChangeArrowheads="1"/>
            </p:cNvSpPr>
            <p:nvPr/>
          </p:nvSpPr>
          <p:spPr bwMode="auto">
            <a:xfrm>
              <a:off x="532" y="3766"/>
              <a:ext cx="1191" cy="5"/>
            </a:xfrm>
            <a:prstGeom prst="rect">
              <a:avLst/>
            </a:prstGeom>
            <a:solidFill>
              <a:srgbClr val="000000"/>
            </a:solidFill>
            <a:ln w="9525">
              <a:solidFill>
                <a:schemeClr val="folHlink"/>
              </a:solidFill>
              <a:miter lim="800000"/>
              <a:headEnd/>
              <a:tailEnd/>
            </a:ln>
          </p:spPr>
          <p:txBody>
            <a:bodyPr/>
            <a:lstStyle/>
            <a:p>
              <a:endParaRPr lang="en-US" dirty="0"/>
            </a:p>
          </p:txBody>
        </p:sp>
        <p:sp>
          <p:nvSpPr>
            <p:cNvPr id="85" name="Rectangle 90"/>
            <p:cNvSpPr>
              <a:spLocks noChangeArrowheads="1"/>
            </p:cNvSpPr>
            <p:nvPr/>
          </p:nvSpPr>
          <p:spPr bwMode="auto">
            <a:xfrm>
              <a:off x="1723" y="2984"/>
              <a:ext cx="4" cy="782"/>
            </a:xfrm>
            <a:prstGeom prst="rect">
              <a:avLst/>
            </a:prstGeom>
            <a:solidFill>
              <a:srgbClr val="000000"/>
            </a:solidFill>
            <a:ln w="9525">
              <a:solidFill>
                <a:schemeClr val="folHlink"/>
              </a:solidFill>
              <a:miter lim="800000"/>
              <a:headEnd/>
              <a:tailEnd/>
            </a:ln>
          </p:spPr>
          <p:txBody>
            <a:bodyPr/>
            <a:lstStyle/>
            <a:p>
              <a:endParaRPr lang="en-US" dirty="0"/>
            </a:p>
          </p:txBody>
        </p:sp>
        <p:sp>
          <p:nvSpPr>
            <p:cNvPr id="86" name="Rectangle 91"/>
            <p:cNvSpPr>
              <a:spLocks noChangeArrowheads="1"/>
            </p:cNvSpPr>
            <p:nvPr/>
          </p:nvSpPr>
          <p:spPr bwMode="auto">
            <a:xfrm>
              <a:off x="1723" y="3766"/>
              <a:ext cx="4" cy="5"/>
            </a:xfrm>
            <a:prstGeom prst="rect">
              <a:avLst/>
            </a:prstGeom>
            <a:solidFill>
              <a:srgbClr val="000000"/>
            </a:solidFill>
            <a:ln w="9525">
              <a:solidFill>
                <a:schemeClr val="folHlink"/>
              </a:solidFill>
              <a:miter lim="800000"/>
              <a:headEnd/>
              <a:tailEnd/>
            </a:ln>
          </p:spPr>
          <p:txBody>
            <a:bodyPr/>
            <a:lstStyle/>
            <a:p>
              <a:endParaRPr lang="en-US" dirty="0"/>
            </a:p>
          </p:txBody>
        </p:sp>
        <p:sp>
          <p:nvSpPr>
            <p:cNvPr id="87" name="Rectangle 92"/>
            <p:cNvSpPr>
              <a:spLocks noChangeArrowheads="1"/>
            </p:cNvSpPr>
            <p:nvPr/>
          </p:nvSpPr>
          <p:spPr bwMode="auto">
            <a:xfrm>
              <a:off x="1727" y="3766"/>
              <a:ext cx="3103" cy="5"/>
            </a:xfrm>
            <a:prstGeom prst="rect">
              <a:avLst/>
            </a:prstGeom>
            <a:solidFill>
              <a:srgbClr val="000000"/>
            </a:solidFill>
            <a:ln w="9525">
              <a:solidFill>
                <a:schemeClr val="folHlink"/>
              </a:solidFill>
              <a:miter lim="800000"/>
              <a:headEnd/>
              <a:tailEnd/>
            </a:ln>
          </p:spPr>
          <p:txBody>
            <a:bodyPr/>
            <a:lstStyle/>
            <a:p>
              <a:endParaRPr lang="en-US" dirty="0"/>
            </a:p>
          </p:txBody>
        </p:sp>
        <p:sp>
          <p:nvSpPr>
            <p:cNvPr id="88" name="Rectangle 93"/>
            <p:cNvSpPr>
              <a:spLocks noChangeArrowheads="1"/>
            </p:cNvSpPr>
            <p:nvPr/>
          </p:nvSpPr>
          <p:spPr bwMode="auto">
            <a:xfrm>
              <a:off x="4830" y="2984"/>
              <a:ext cx="5" cy="782"/>
            </a:xfrm>
            <a:prstGeom prst="rect">
              <a:avLst/>
            </a:prstGeom>
            <a:solidFill>
              <a:srgbClr val="000000"/>
            </a:solidFill>
            <a:ln w="9525">
              <a:solidFill>
                <a:schemeClr val="folHlink"/>
              </a:solidFill>
              <a:miter lim="800000"/>
              <a:headEnd/>
              <a:tailEnd/>
            </a:ln>
          </p:spPr>
          <p:txBody>
            <a:bodyPr/>
            <a:lstStyle/>
            <a:p>
              <a:endParaRPr lang="en-US" dirty="0"/>
            </a:p>
          </p:txBody>
        </p:sp>
        <p:sp>
          <p:nvSpPr>
            <p:cNvPr id="89" name="Rectangle 94"/>
            <p:cNvSpPr>
              <a:spLocks noChangeArrowheads="1"/>
            </p:cNvSpPr>
            <p:nvPr/>
          </p:nvSpPr>
          <p:spPr bwMode="auto">
            <a:xfrm>
              <a:off x="4830" y="3766"/>
              <a:ext cx="5" cy="5"/>
            </a:xfrm>
            <a:prstGeom prst="rect">
              <a:avLst/>
            </a:prstGeom>
            <a:solidFill>
              <a:srgbClr val="000000"/>
            </a:solidFill>
            <a:ln w="9525">
              <a:noFill/>
              <a:miter lim="800000"/>
              <a:headEnd/>
              <a:tailEnd/>
            </a:ln>
          </p:spPr>
          <p:txBody>
            <a:bodyPr/>
            <a:lstStyle/>
            <a:p>
              <a:endParaRPr lang="en-US" dirty="0"/>
            </a:p>
          </p:txBody>
        </p:sp>
        <p:sp>
          <p:nvSpPr>
            <p:cNvPr id="90" name="Rectangle 95"/>
            <p:cNvSpPr>
              <a:spLocks noChangeArrowheads="1"/>
            </p:cNvSpPr>
            <p:nvPr/>
          </p:nvSpPr>
          <p:spPr bwMode="auto">
            <a:xfrm>
              <a:off x="4830" y="3766"/>
              <a:ext cx="5" cy="5"/>
            </a:xfrm>
            <a:prstGeom prst="rect">
              <a:avLst/>
            </a:prstGeom>
            <a:solidFill>
              <a:srgbClr val="000000"/>
            </a:solidFill>
            <a:ln w="9525">
              <a:noFill/>
              <a:miter lim="800000"/>
              <a:headEnd/>
              <a:tailEnd/>
            </a:ln>
          </p:spPr>
          <p:txBody>
            <a:bodyPr/>
            <a:lstStyle/>
            <a:p>
              <a:endParaRPr lang="en-US"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descr="clip_image004"/>
          <p:cNvPicPr>
            <a:picLocks noChangeAspect="1" noChangeArrowheads="1"/>
          </p:cNvPicPr>
          <p:nvPr/>
        </p:nvPicPr>
        <p:blipFill>
          <a:blip r:embed="rId2" cstate="print"/>
          <a:srcRect/>
          <a:stretch>
            <a:fillRect/>
          </a:stretch>
        </p:blipFill>
        <p:spPr bwMode="auto">
          <a:xfrm>
            <a:off x="480060" y="330041"/>
            <a:ext cx="8215054" cy="564785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upload.wikimedia.org/wikipedia/commons/6/68/Fundamentals_of_Business_-_Fig._8.1_-_Levels_of_Management.jpg"/>
          <p:cNvPicPr>
            <a:picLocks noChangeAspect="1" noChangeArrowheads="1"/>
          </p:cNvPicPr>
          <p:nvPr/>
        </p:nvPicPr>
        <p:blipFill>
          <a:blip r:embed="rId2" cstate="print"/>
          <a:srcRect/>
          <a:stretch>
            <a:fillRect/>
          </a:stretch>
        </p:blipFill>
        <p:spPr bwMode="auto">
          <a:xfrm>
            <a:off x="514350" y="0"/>
            <a:ext cx="8115300" cy="6268962"/>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748789"/>
          </a:xfrm>
        </p:spPr>
        <p:txBody>
          <a:bodyPr>
            <a:normAutofit/>
          </a:bodyPr>
          <a:lstStyle/>
          <a:p>
            <a:r>
              <a:rPr lang="en-US" sz="4000" dirty="0"/>
              <a:t>Managerial Skills</a:t>
            </a:r>
            <a:br>
              <a:rPr lang="en-US" sz="4000" dirty="0"/>
            </a:br>
            <a:r>
              <a:rPr lang="en-US" sz="1200" dirty="0"/>
              <a:t> </a:t>
            </a:r>
            <a:r>
              <a:rPr lang="en-US" sz="2700" dirty="0"/>
              <a:t>are </a:t>
            </a:r>
            <a:r>
              <a:rPr lang="en-US" sz="2700" b="1" dirty="0"/>
              <a:t>the knowledge and ability of the individuals in a managerial position to fulfill some specific management activities or tasks</a:t>
            </a:r>
            <a:r>
              <a:rPr lang="en-US" sz="2700" dirty="0"/>
              <a:t>.</a:t>
            </a:r>
            <a:endParaRPr lang="en-US" sz="1200" dirty="0"/>
          </a:p>
        </p:txBody>
      </p:sp>
      <p:sp>
        <p:nvSpPr>
          <p:cNvPr id="6" name="Rectangle 3"/>
          <p:cNvSpPr txBox="1">
            <a:spLocks noChangeArrowheads="1"/>
          </p:cNvSpPr>
          <p:nvPr/>
        </p:nvSpPr>
        <p:spPr bwMode="auto">
          <a:xfrm>
            <a:off x="624840" y="1931670"/>
            <a:ext cx="8153400" cy="14744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l"/>
            <a:r>
              <a:rPr lang="en-US" sz="2400" dirty="0"/>
              <a:t>According to American social and organizational psychologist Robert Katz, the three basic types of management skills include technical, interpersonal, and conceptual.</a:t>
            </a:r>
          </a:p>
        </p:txBody>
      </p:sp>
      <p:pic>
        <p:nvPicPr>
          <p:cNvPr id="223240" name="Picture 8" descr="https://image.slidesharecdn.com/topic1mpmanagersandmanagement-121030095331-phpapp01/95/topic-1-mpmanagersandmanagement-16-638.jpg?cb=1351590891"/>
          <p:cNvPicPr>
            <a:picLocks noChangeAspect="1" noChangeArrowheads="1"/>
          </p:cNvPicPr>
          <p:nvPr/>
        </p:nvPicPr>
        <p:blipFill>
          <a:blip r:embed="rId2" cstate="print"/>
          <a:srcRect l="4713" t="22526" b="28706"/>
          <a:stretch>
            <a:fillRect/>
          </a:stretch>
        </p:blipFill>
        <p:spPr bwMode="auto">
          <a:xfrm>
            <a:off x="1367790" y="3539489"/>
            <a:ext cx="6896100" cy="2453669"/>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7A6E66-C3DF-4299-831D-FAB90E780F45}" type="datetime1">
              <a:rPr lang="en-US"/>
              <a:pPr>
                <a:defRPr/>
              </a:pPr>
              <a:t>11/21/2021</a:t>
            </a:fld>
            <a:endParaRPr lang="en-US" dirty="0"/>
          </a:p>
        </p:txBody>
      </p:sp>
      <p:sp>
        <p:nvSpPr>
          <p:cNvPr id="5" name="Slide Number Placeholder 4"/>
          <p:cNvSpPr>
            <a:spLocks noGrp="1"/>
          </p:cNvSpPr>
          <p:nvPr>
            <p:ph type="sldNum" sz="quarter" idx="12"/>
          </p:nvPr>
        </p:nvSpPr>
        <p:spPr/>
        <p:txBody>
          <a:bodyPr/>
          <a:lstStyle/>
          <a:p>
            <a:pPr>
              <a:defRPr/>
            </a:pPr>
            <a:fld id="{5E4A765E-CEA3-4A38-8627-5077B0C72E6C}" type="slidenum">
              <a:rPr lang="en-US"/>
              <a:pPr>
                <a:defRPr/>
              </a:pPr>
              <a:t>2</a:t>
            </a:fld>
            <a:endParaRPr lang="en-US" dirty="0"/>
          </a:p>
        </p:txBody>
      </p:sp>
      <p:sp>
        <p:nvSpPr>
          <p:cNvPr id="4098" name="Title 1"/>
          <p:cNvSpPr>
            <a:spLocks noGrp="1"/>
          </p:cNvSpPr>
          <p:nvPr>
            <p:ph type="title" idx="4294967295"/>
          </p:nvPr>
        </p:nvSpPr>
        <p:spPr>
          <a:xfrm>
            <a:off x="171450" y="352425"/>
            <a:ext cx="8972550" cy="635000"/>
          </a:xfrm>
        </p:spPr>
        <p:txBody>
          <a:bodyPr>
            <a:normAutofit/>
          </a:bodyPr>
          <a:lstStyle/>
          <a:p>
            <a:pPr algn="ctr" eaLnBrk="1" hangingPunct="1"/>
            <a:r>
              <a:rPr lang="en-US" sz="3200" b="1" dirty="0">
                <a:latin typeface="Verdana" pitchFamily="34" charset="0"/>
              </a:rPr>
              <a:t>Textbook</a:t>
            </a:r>
            <a:endParaRPr lang="en-US" sz="3200" b="1" dirty="0"/>
          </a:p>
        </p:txBody>
      </p:sp>
      <p:sp>
        <p:nvSpPr>
          <p:cNvPr id="3" name="Content Placeholder 2"/>
          <p:cNvSpPr>
            <a:spLocks noGrp="1"/>
          </p:cNvSpPr>
          <p:nvPr>
            <p:ph idx="4294967295"/>
          </p:nvPr>
        </p:nvSpPr>
        <p:spPr>
          <a:xfrm>
            <a:off x="0" y="987425"/>
            <a:ext cx="9144000" cy="5391150"/>
          </a:xfrm>
        </p:spPr>
        <p:txBody>
          <a:bodyPr>
            <a:normAutofit/>
          </a:bodyPr>
          <a:lstStyle/>
          <a:p>
            <a:pPr eaLnBrk="1" hangingPunct="1">
              <a:defRPr/>
            </a:pPr>
            <a:r>
              <a:rPr lang="en-US" sz="2400" dirty="0">
                <a:solidFill>
                  <a:schemeClr val="tx1"/>
                </a:solidFill>
                <a:latin typeface="Verdana" pitchFamily="34" charset="0"/>
              </a:rPr>
              <a:t>Managing Engineering and Technology, Daniel L. Babcock and Lucy C. Morse</a:t>
            </a:r>
          </a:p>
          <a:p>
            <a:pPr marL="0" indent="0" eaLnBrk="1" hangingPunct="1">
              <a:buFont typeface="Wingdings" pitchFamily="2" charset="2"/>
              <a:buNone/>
              <a:defRPr/>
            </a:pPr>
            <a:endParaRPr lang="en-US" sz="2400" dirty="0">
              <a:solidFill>
                <a:schemeClr val="tx1"/>
              </a:solidFill>
              <a:latin typeface="Verdana" pitchFamily="34" charset="0"/>
            </a:endParaRPr>
          </a:p>
          <a:p>
            <a:pPr eaLnBrk="1" hangingPunct="1">
              <a:buNone/>
              <a:defRPr/>
            </a:pPr>
            <a:r>
              <a:rPr lang="en-US" sz="2400" dirty="0">
                <a:solidFill>
                  <a:schemeClr val="tx1"/>
                </a:solidFill>
                <a:latin typeface="Verdana" pitchFamily="34" charset="0"/>
              </a:rPr>
              <a:t>	Publisher: Prentice Hall India Pvt. Ltd.</a:t>
            </a:r>
          </a:p>
          <a:p>
            <a:pPr algn="l"/>
            <a:br>
              <a:rPr lang="en-US" sz="1800" b="1" i="0" u="none" strike="noStrike" baseline="0" dirty="0">
                <a:latin typeface="TimesNewRomanPS-BoldMT"/>
              </a:rPr>
            </a:br>
            <a:r>
              <a:rPr lang="en-US" sz="1800" b="1" i="0" u="none" strike="noStrike" baseline="0" dirty="0">
                <a:latin typeface="TimesNewRomanPS-BoldMT"/>
              </a:rPr>
              <a:t>Reference Books:</a:t>
            </a:r>
          </a:p>
          <a:p>
            <a:pPr algn="l"/>
            <a:r>
              <a:rPr lang="en-US" sz="1800" b="0" i="0" u="none" strike="noStrike" baseline="0" dirty="0">
                <a:latin typeface="Symbol" panose="05050102010706020507" pitchFamily="18" charset="2"/>
              </a:rPr>
              <a:t>· </a:t>
            </a:r>
            <a:r>
              <a:rPr lang="en-US" sz="1800" b="0" i="0" u="none" strike="noStrike" baseline="0" dirty="0">
                <a:latin typeface="TimesNewRomanPSMT"/>
              </a:rPr>
              <a:t>Engineering Management- Gupta-S. Chand publications</a:t>
            </a:r>
          </a:p>
          <a:p>
            <a:pPr algn="l"/>
            <a:r>
              <a:rPr lang="en-US" sz="1800" b="0" i="0" u="none" strike="noStrike" baseline="0" dirty="0">
                <a:latin typeface="Symbol" panose="05050102010706020507" pitchFamily="18" charset="2"/>
              </a:rPr>
              <a:t>· </a:t>
            </a:r>
            <a:r>
              <a:rPr lang="en-US" sz="1800" b="0" i="0" u="none" strike="noStrike" baseline="0" dirty="0">
                <a:latin typeface="TimesNewRomanPSMT"/>
              </a:rPr>
              <a:t>Industrial engineering and Organization Management- Dr. S.K. Sharma, </a:t>
            </a:r>
            <a:r>
              <a:rPr lang="en-US" sz="1800" dirty="0">
                <a:latin typeface="TimesNewRomanPSMT"/>
              </a:rPr>
              <a:t>S</a:t>
            </a:r>
            <a:r>
              <a:rPr lang="en-US" sz="1800" b="0" i="0" u="none" strike="noStrike" baseline="0" dirty="0">
                <a:latin typeface="TimesNewRomanPSMT"/>
              </a:rPr>
              <a:t>avita Sharma</a:t>
            </a:r>
          </a:p>
          <a:p>
            <a:pPr algn="l"/>
            <a:r>
              <a:rPr lang="en-US" sz="1800" b="0" i="0" u="none" strike="noStrike" baseline="0" dirty="0">
                <a:latin typeface="Symbol" panose="05050102010706020507" pitchFamily="18" charset="2"/>
              </a:rPr>
              <a:t>· </a:t>
            </a:r>
            <a:r>
              <a:rPr lang="en-US" sz="1800" b="0" i="0" u="none" strike="noStrike" baseline="0" dirty="0">
                <a:latin typeface="TimesNewRomanPSMT"/>
              </a:rPr>
              <a:t>A new American TQM- Four Practical in Management – Shoji Shiba</a:t>
            </a:r>
          </a:p>
          <a:p>
            <a:pPr algn="l"/>
            <a:r>
              <a:rPr lang="en-US" sz="1800" b="0" i="0" u="none" strike="noStrike" baseline="0" dirty="0">
                <a:latin typeface="Symbol" panose="05050102010706020507" pitchFamily="18" charset="2"/>
              </a:rPr>
              <a:t>· </a:t>
            </a:r>
            <a:r>
              <a:rPr lang="en-US" sz="1800" b="0" i="0" u="none" strike="noStrike" baseline="0" dirty="0">
                <a:latin typeface="TimesNewRomanPSMT"/>
              </a:rPr>
              <a:t>Management , J.A.F Stoner, R.E. Freeman &amp; D. R. Gilbert, 1995, prentice Hall</a:t>
            </a:r>
          </a:p>
          <a:p>
            <a:pPr algn="l"/>
            <a:r>
              <a:rPr lang="en-US" sz="1800" b="0" i="0" u="none" strike="noStrike" baseline="0" dirty="0">
                <a:latin typeface="Symbol" panose="05050102010706020507" pitchFamily="18" charset="2"/>
              </a:rPr>
              <a:t>· </a:t>
            </a:r>
            <a:r>
              <a:rPr lang="en-US" sz="1800" b="0" i="0" u="none" strike="noStrike" baseline="0" dirty="0">
                <a:latin typeface="TimesNewRomanPSMT"/>
              </a:rPr>
              <a:t>Management – A global perspective, International edition , 1994, McGraw-Hill</a:t>
            </a:r>
            <a:endParaRPr lang="en-US" sz="3200" dirty="0">
              <a:solidFill>
                <a:schemeClr val="folHlink"/>
              </a:solidFill>
              <a:latin typeface="Verdana" pitchFamily="34" charset="0"/>
            </a:endParaRPr>
          </a:p>
          <a:p>
            <a:pPr eaLnBrk="1" hangingPunct="1">
              <a:defRPr/>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slideplayer.com/slide/6926572/24/images/53/Management+Level+and+Skills.jpg"/>
          <p:cNvPicPr>
            <a:picLocks noChangeAspect="1" noChangeArrowheads="1"/>
          </p:cNvPicPr>
          <p:nvPr/>
        </p:nvPicPr>
        <p:blipFill>
          <a:blip r:embed="rId2" cstate="print"/>
          <a:srcRect l="4270" t="13973" r="2482" b="9041"/>
          <a:stretch>
            <a:fillRect/>
          </a:stretch>
        </p:blipFill>
        <p:spPr bwMode="auto">
          <a:xfrm>
            <a:off x="369570" y="148590"/>
            <a:ext cx="8522970" cy="593217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l="42898" t="28955" r="37702" b="57373"/>
          <a:stretch>
            <a:fillRect/>
          </a:stretch>
        </p:blipFill>
        <p:spPr bwMode="auto">
          <a:xfrm>
            <a:off x="411480" y="207326"/>
            <a:ext cx="4720590" cy="2840012"/>
          </a:xfrm>
          <a:prstGeom prst="rect">
            <a:avLst/>
          </a:prstGeom>
          <a:noFill/>
          <a:ln w="9525">
            <a:noFill/>
            <a:miter lim="800000"/>
            <a:headEnd/>
            <a:tailEnd/>
          </a:ln>
        </p:spPr>
      </p:pic>
      <p:pic>
        <p:nvPicPr>
          <p:cNvPr id="224264" name="Picture 8" descr="http://1.bp.blogspot.com/_9ERru4n7JjA/S1FXlwPCMHI/AAAAAAAAAA4/bNnrMl2mUM4/s320/99812.jpg"/>
          <p:cNvPicPr>
            <a:picLocks noChangeAspect="1" noChangeArrowheads="1"/>
          </p:cNvPicPr>
          <p:nvPr/>
        </p:nvPicPr>
        <p:blipFill>
          <a:blip r:embed="rId4" cstate="print"/>
          <a:srcRect/>
          <a:stretch>
            <a:fillRect/>
          </a:stretch>
        </p:blipFill>
        <p:spPr bwMode="auto">
          <a:xfrm>
            <a:off x="5333364" y="207327"/>
            <a:ext cx="3707765" cy="2840011"/>
          </a:xfrm>
          <a:prstGeom prst="rect">
            <a:avLst/>
          </a:prstGeom>
          <a:noFill/>
        </p:spPr>
      </p:pic>
      <p:pic>
        <p:nvPicPr>
          <p:cNvPr id="224266" name="Picture 10" descr="सम्बन्धित छवि"/>
          <p:cNvPicPr>
            <a:picLocks noChangeAspect="1" noChangeArrowheads="1"/>
          </p:cNvPicPr>
          <p:nvPr/>
        </p:nvPicPr>
        <p:blipFill>
          <a:blip r:embed="rId5" cstate="print"/>
          <a:srcRect l="15199" t="23562" r="15173" b="33698"/>
          <a:stretch>
            <a:fillRect/>
          </a:stretch>
        </p:blipFill>
        <p:spPr bwMode="auto">
          <a:xfrm>
            <a:off x="514350" y="3383280"/>
            <a:ext cx="8423909" cy="2840012"/>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1440" y="4777740"/>
            <a:ext cx="8961120" cy="1470660"/>
          </a:xfrm>
          <a:solidFill>
            <a:schemeClr val="bg2"/>
          </a:solidFill>
        </p:spPr>
        <p:txBody>
          <a:bodyPr>
            <a:normAutofit/>
          </a:bodyPr>
          <a:lstStyle/>
          <a:p>
            <a:r>
              <a:rPr lang="en-US" sz="2000" dirty="0"/>
              <a:t>The management function may be divided into two categories: (1) administrative management and (2) operative management. The upper level of management is usually called administrative management and the lower level is known as operative management.</a:t>
            </a:r>
          </a:p>
        </p:txBody>
      </p:sp>
      <p:pic>
        <p:nvPicPr>
          <p:cNvPr id="57346" name="Picture 2" descr="Distinction Between Administrative and Management and Different Types of Skills Required and Different Levels."/>
          <p:cNvPicPr>
            <a:picLocks noChangeAspect="1" noChangeArrowheads="1"/>
          </p:cNvPicPr>
          <p:nvPr/>
        </p:nvPicPr>
        <p:blipFill>
          <a:blip r:embed="rId3" cstate="print"/>
          <a:srcRect/>
          <a:stretch>
            <a:fillRect/>
          </a:stretch>
        </p:blipFill>
        <p:spPr bwMode="auto">
          <a:xfrm>
            <a:off x="0" y="73660"/>
            <a:ext cx="9144000" cy="470408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010" y="274638"/>
            <a:ext cx="9063990" cy="1143000"/>
          </a:xfrm>
        </p:spPr>
        <p:txBody>
          <a:bodyPr>
            <a:normAutofit/>
          </a:bodyPr>
          <a:lstStyle/>
          <a:p>
            <a:r>
              <a:rPr lang="en-US" sz="4000" b="1" dirty="0"/>
              <a:t>Managerial</a:t>
            </a:r>
            <a:r>
              <a:rPr lang="en-US" sz="4000" dirty="0"/>
              <a:t> </a:t>
            </a:r>
            <a:r>
              <a:rPr lang="en-US" sz="4000" b="1" dirty="0"/>
              <a:t>Roles</a:t>
            </a:r>
          </a:p>
        </p:txBody>
      </p:sp>
      <p:pic>
        <p:nvPicPr>
          <p:cNvPr id="228356" name="Picture 4" descr="http://myventurepad.com/wp-content/uploads/2016/12/managerial-roles.jpg"/>
          <p:cNvPicPr>
            <a:picLocks noChangeAspect="1" noChangeArrowheads="1"/>
          </p:cNvPicPr>
          <p:nvPr/>
        </p:nvPicPr>
        <p:blipFill>
          <a:blip r:embed="rId2" cstate="print"/>
          <a:srcRect t="10167" b="25365"/>
          <a:stretch>
            <a:fillRect/>
          </a:stretch>
        </p:blipFill>
        <p:spPr bwMode="auto">
          <a:xfrm>
            <a:off x="80010" y="1417638"/>
            <a:ext cx="8983980" cy="4857432"/>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78" name="Picture 2" descr="सम्बन्धित छवि"/>
          <p:cNvPicPr>
            <a:picLocks noChangeAspect="1" noChangeArrowheads="1"/>
          </p:cNvPicPr>
          <p:nvPr/>
        </p:nvPicPr>
        <p:blipFill>
          <a:blip r:embed="rId3" cstate="print"/>
          <a:srcRect l="6350" t="13927" r="6581" b="12329"/>
          <a:stretch>
            <a:fillRect/>
          </a:stretch>
        </p:blipFill>
        <p:spPr bwMode="auto">
          <a:xfrm>
            <a:off x="651510" y="514160"/>
            <a:ext cx="8401050" cy="5703759"/>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34590" t="25391" r="22035" b="12109"/>
          <a:stretch>
            <a:fillRect/>
          </a:stretch>
        </p:blipFill>
        <p:spPr bwMode="auto">
          <a:xfrm>
            <a:off x="0" y="0"/>
            <a:ext cx="9144000" cy="62865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34450" cy="1143000"/>
          </a:xfrm>
        </p:spPr>
        <p:txBody>
          <a:bodyPr>
            <a:normAutofit/>
          </a:bodyPr>
          <a:lstStyle/>
          <a:p>
            <a:r>
              <a:rPr lang="en-US" sz="4000" dirty="0"/>
              <a:t> Functions of Managers</a:t>
            </a:r>
          </a:p>
        </p:txBody>
      </p:sp>
      <p:pic>
        <p:nvPicPr>
          <p:cNvPr id="4" name="Picture 2" descr="https://image.slidesharecdn.com/chap1introductiontomanagement-111103042243-phpapp01/95/chap-1-introduction-to-management-34-728.jpg?cb=1320294606"/>
          <p:cNvPicPr>
            <a:picLocks noChangeAspect="1" noChangeArrowheads="1"/>
          </p:cNvPicPr>
          <p:nvPr/>
        </p:nvPicPr>
        <p:blipFill>
          <a:blip r:embed="rId2" cstate="print"/>
          <a:srcRect l="2869" t="15301" r="4508" b="3552"/>
          <a:stretch>
            <a:fillRect/>
          </a:stretch>
        </p:blipFill>
        <p:spPr bwMode="auto">
          <a:xfrm>
            <a:off x="0" y="1379912"/>
            <a:ext cx="9144000" cy="5220393"/>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slideplayer.com/slide/5876851/19/images/5/Management+Functions.jpg"/>
          <p:cNvPicPr>
            <a:picLocks noChangeAspect="1" noChangeArrowheads="1"/>
          </p:cNvPicPr>
          <p:nvPr/>
        </p:nvPicPr>
        <p:blipFill>
          <a:blip r:embed="rId3" cstate="print"/>
          <a:srcRect l="5914" t="29863" r="5563" b="23562"/>
          <a:stretch>
            <a:fillRect/>
          </a:stretch>
        </p:blipFill>
        <p:spPr bwMode="auto">
          <a:xfrm>
            <a:off x="102869" y="720090"/>
            <a:ext cx="8892541" cy="452628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Planning Planning Planning Organizing Organizing Organizing Staffing Staffing Staffing Directing Controlling Directing Dir..."/>
          <p:cNvPicPr>
            <a:picLocks noChangeAspect="1" noChangeArrowheads="1"/>
          </p:cNvPicPr>
          <p:nvPr/>
        </p:nvPicPr>
        <p:blipFill>
          <a:blip r:embed="rId3" cstate="print"/>
          <a:srcRect b="7991"/>
          <a:stretch>
            <a:fillRect/>
          </a:stretch>
        </p:blipFill>
        <p:spPr bwMode="auto">
          <a:xfrm>
            <a:off x="0" y="0"/>
            <a:ext cx="9110750" cy="627507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69B74A4-DE00-4ACB-984E-E83362900E72}" type="datetime1">
              <a:rPr lang="en-US" smtClean="0"/>
              <a:pPr>
                <a:defRPr/>
              </a:pPr>
              <a:t>11/21/2021</a:t>
            </a:fld>
            <a:endParaRPr lang="en-US" dirty="0"/>
          </a:p>
        </p:txBody>
      </p:sp>
      <p:sp>
        <p:nvSpPr>
          <p:cNvPr id="3" name="Slide Number Placeholder 2"/>
          <p:cNvSpPr>
            <a:spLocks noGrp="1"/>
          </p:cNvSpPr>
          <p:nvPr>
            <p:ph type="sldNum" sz="quarter" idx="12"/>
          </p:nvPr>
        </p:nvSpPr>
        <p:spPr/>
        <p:txBody>
          <a:bodyPr/>
          <a:lstStyle/>
          <a:p>
            <a:pPr>
              <a:defRPr/>
            </a:pPr>
            <a:fld id="{2A123FF5-F588-4FC4-B2D0-359486DD19EB}" type="slidenum">
              <a:rPr lang="en-US" smtClean="0"/>
              <a:pPr>
                <a:defRPr/>
              </a:pPr>
              <a:t>29</a:t>
            </a:fld>
            <a:endParaRPr lang="en-US" dirty="0"/>
          </a:p>
        </p:txBody>
      </p:sp>
      <p:grpSp>
        <p:nvGrpSpPr>
          <p:cNvPr id="7" name="Group 6"/>
          <p:cNvGrpSpPr/>
          <p:nvPr/>
        </p:nvGrpSpPr>
        <p:grpSpPr>
          <a:xfrm>
            <a:off x="91440" y="1293668"/>
            <a:ext cx="8949690" cy="3564082"/>
            <a:chOff x="1246909" y="2759826"/>
            <a:chExt cx="7897091" cy="2128058"/>
          </a:xfrm>
        </p:grpSpPr>
        <p:pic>
          <p:nvPicPr>
            <p:cNvPr id="23556" name="Picture 2"/>
            <p:cNvPicPr>
              <a:picLocks noChangeAspect="1" noChangeArrowheads="1"/>
            </p:cNvPicPr>
            <p:nvPr/>
          </p:nvPicPr>
          <p:blipFill>
            <a:blip r:embed="rId2" cstate="print"/>
            <a:srcRect l="36956" t="51238" r="22585" b="31641"/>
            <a:stretch>
              <a:fillRect/>
            </a:stretch>
          </p:blipFill>
          <p:spPr bwMode="auto">
            <a:xfrm>
              <a:off x="1246909" y="3009207"/>
              <a:ext cx="7897091" cy="1878677"/>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l="40839" t="46844" r="22585" b="49065"/>
            <a:stretch>
              <a:fillRect/>
            </a:stretch>
          </p:blipFill>
          <p:spPr bwMode="auto">
            <a:xfrm>
              <a:off x="1273260" y="2759826"/>
              <a:ext cx="7139218" cy="448887"/>
            </a:xfrm>
            <a:prstGeom prst="rect">
              <a:avLst/>
            </a:prstGeom>
            <a:noFill/>
            <a:ln w="9525">
              <a:noFill/>
              <a:miter lim="800000"/>
              <a:headEnd/>
              <a:tailEnd/>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274638"/>
            <a:ext cx="8797290" cy="1143000"/>
          </a:xfrm>
        </p:spPr>
        <p:txBody>
          <a:bodyPr>
            <a:normAutofit/>
          </a:bodyPr>
          <a:lstStyle/>
          <a:p>
            <a:r>
              <a:rPr lang="en-US" sz="3600" dirty="0"/>
              <a:t>Origins of Engineering</a:t>
            </a:r>
          </a:p>
        </p:txBody>
      </p:sp>
      <p:sp>
        <p:nvSpPr>
          <p:cNvPr id="3" name="Content Placeholder 2"/>
          <p:cNvSpPr>
            <a:spLocks noGrp="1"/>
          </p:cNvSpPr>
          <p:nvPr>
            <p:ph idx="1"/>
          </p:nvPr>
        </p:nvSpPr>
        <p:spPr>
          <a:xfrm>
            <a:off x="137160" y="1794510"/>
            <a:ext cx="8797290" cy="4453890"/>
          </a:xfrm>
        </p:spPr>
        <p:txBody>
          <a:bodyPr>
            <a:normAutofit/>
          </a:bodyPr>
          <a:lstStyle/>
          <a:p>
            <a:r>
              <a:rPr lang="en-US" sz="2800" dirty="0"/>
              <a:t>The words </a:t>
            </a:r>
            <a:r>
              <a:rPr lang="en-US" sz="2800" b="1" i="1" dirty="0"/>
              <a:t>engineer</a:t>
            </a:r>
            <a:r>
              <a:rPr lang="en-US" sz="2800" dirty="0"/>
              <a:t> and </a:t>
            </a:r>
            <a:r>
              <a:rPr lang="en-US" sz="2800" b="1" i="1" dirty="0"/>
              <a:t>ingenious</a:t>
            </a:r>
            <a:r>
              <a:rPr lang="en-US" sz="2800" dirty="0"/>
              <a:t> both stem from the Latin </a:t>
            </a:r>
            <a:r>
              <a:rPr lang="en-US" sz="2800" b="1" i="1" dirty="0" err="1"/>
              <a:t>ingenium</a:t>
            </a:r>
            <a:r>
              <a:rPr lang="en-US" sz="2800" dirty="0"/>
              <a:t>, which meant a </a:t>
            </a:r>
            <a:r>
              <a:rPr lang="en-US" sz="2800" b="1" dirty="0"/>
              <a:t>talent</a:t>
            </a:r>
            <a:r>
              <a:rPr lang="en-US" sz="2800" dirty="0"/>
              <a:t>, </a:t>
            </a:r>
            <a:r>
              <a:rPr lang="en-US" sz="2800" b="1" dirty="0"/>
              <a:t>natural</a:t>
            </a:r>
            <a:r>
              <a:rPr lang="en-US" sz="2800" dirty="0"/>
              <a:t> </a:t>
            </a:r>
            <a:r>
              <a:rPr lang="en-US" sz="2800" b="1" dirty="0"/>
              <a:t>capacity</a:t>
            </a:r>
            <a:r>
              <a:rPr lang="en-US" sz="2800" dirty="0"/>
              <a:t>,  or </a:t>
            </a:r>
            <a:r>
              <a:rPr lang="en-US" sz="2800" b="1" dirty="0"/>
              <a:t>clever</a:t>
            </a:r>
            <a:r>
              <a:rPr lang="en-US" sz="2800" dirty="0"/>
              <a:t> invention.</a:t>
            </a:r>
          </a:p>
          <a:p>
            <a:r>
              <a:rPr lang="en-US" sz="2800" dirty="0"/>
              <a:t>Early applications of “</a:t>
            </a:r>
            <a:r>
              <a:rPr lang="en-US" sz="2800" b="1" dirty="0"/>
              <a:t>clever</a:t>
            </a:r>
            <a:r>
              <a:rPr lang="en-US" sz="2800" dirty="0"/>
              <a:t> </a:t>
            </a:r>
            <a:r>
              <a:rPr lang="en-US" sz="2800" b="1" dirty="0"/>
              <a:t>inventions</a:t>
            </a:r>
            <a:r>
              <a:rPr lang="en-US" sz="2800" dirty="0"/>
              <a:t>” often were military ones, and </a:t>
            </a:r>
            <a:r>
              <a:rPr lang="en-US" sz="2800" b="1" i="1" dirty="0" err="1"/>
              <a:t>ingeniarius</a:t>
            </a:r>
            <a:r>
              <a:rPr lang="en-US" sz="2800" dirty="0"/>
              <a:t> became one of several words applied to builders of such “</a:t>
            </a:r>
            <a:r>
              <a:rPr lang="en-US" sz="2800" b="1" dirty="0"/>
              <a:t>ingenious</a:t>
            </a:r>
            <a:r>
              <a:rPr lang="en-US" sz="2800" dirty="0"/>
              <a:t>” military machines.</a:t>
            </a:r>
          </a:p>
          <a:p>
            <a:endParaRPr lang="en-US" sz="2800" dirty="0"/>
          </a:p>
          <a:p>
            <a:r>
              <a:rPr lang="en-US" sz="2800" dirty="0"/>
              <a:t> </a:t>
            </a:r>
            <a:r>
              <a:rPr lang="en-US" sz="2800" dirty="0">
                <a:solidFill>
                  <a:schemeClr val="accent4">
                    <a:lumMod val="50000"/>
                  </a:schemeClr>
                </a:solidFill>
              </a:rPr>
              <a:t>Talent, natural capacity, or clever invention.</a:t>
            </a:r>
          </a:p>
          <a:p>
            <a:endParaRPr lang="en-US"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Related image"/>
          <p:cNvPicPr>
            <a:picLocks noChangeAspect="1" noChangeArrowheads="1"/>
          </p:cNvPicPr>
          <p:nvPr/>
        </p:nvPicPr>
        <p:blipFill>
          <a:blip r:embed="rId3" cstate="print"/>
          <a:srcRect l="5029" b="18357"/>
          <a:stretch>
            <a:fillRect/>
          </a:stretch>
        </p:blipFill>
        <p:spPr bwMode="auto">
          <a:xfrm>
            <a:off x="0" y="0"/>
            <a:ext cx="9144000" cy="630936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34391"/>
            <a:ext cx="9144000" cy="5078313"/>
          </a:xfrm>
          <a:prstGeom prst="rect">
            <a:avLst/>
          </a:prstGeom>
        </p:spPr>
        <p:txBody>
          <a:bodyPr wrap="square">
            <a:spAutoFit/>
          </a:bodyPr>
          <a:lstStyle/>
          <a:p>
            <a:pPr algn="l"/>
            <a:r>
              <a:rPr lang="en-US" sz="3600" b="1" dirty="0"/>
              <a:t>Management is both art and science.</a:t>
            </a:r>
          </a:p>
          <a:p>
            <a:pPr algn="l"/>
            <a:endParaRPr lang="en-US" sz="3600" dirty="0"/>
          </a:p>
          <a:p>
            <a:pPr algn="l"/>
            <a:r>
              <a:rPr lang="en-US" sz="3600" dirty="0"/>
              <a:t>Management is called an </a:t>
            </a:r>
            <a:r>
              <a:rPr lang="en-US" sz="3600" b="1" dirty="0"/>
              <a:t>art</a:t>
            </a:r>
            <a:r>
              <a:rPr lang="en-US" sz="3600" dirty="0"/>
              <a:t> because </a:t>
            </a:r>
            <a:r>
              <a:rPr lang="en-US" sz="3600" b="1" dirty="0"/>
              <a:t>managing</a:t>
            </a:r>
            <a:r>
              <a:rPr lang="en-US" sz="3600" dirty="0"/>
              <a:t> requires certain skills which are personal possessions of </a:t>
            </a:r>
            <a:r>
              <a:rPr lang="en-US" sz="3600" b="1" dirty="0"/>
              <a:t>managers</a:t>
            </a:r>
            <a:r>
              <a:rPr lang="en-US" sz="3600" dirty="0"/>
              <a:t>. </a:t>
            </a:r>
            <a:r>
              <a:rPr lang="en-US" sz="3600" b="1" dirty="0"/>
              <a:t>Science</a:t>
            </a:r>
            <a:r>
              <a:rPr lang="en-US" sz="3600" dirty="0"/>
              <a:t> provides the knowledge &amp; </a:t>
            </a:r>
            <a:r>
              <a:rPr lang="en-US" sz="3600" b="1" dirty="0"/>
              <a:t>art</a:t>
            </a:r>
            <a:r>
              <a:rPr lang="en-US" sz="3600" dirty="0"/>
              <a:t> deals with the application of knowledge and skills. A manager to be successful in his profession must acquire the knowledge of </a:t>
            </a:r>
            <a:r>
              <a:rPr lang="en-US" sz="3600" b="1" dirty="0"/>
              <a:t>science</a:t>
            </a:r>
            <a:r>
              <a:rPr lang="en-US" sz="3600" dirty="0"/>
              <a:t> &amp; the </a:t>
            </a:r>
            <a:r>
              <a:rPr lang="en-US" sz="3600" b="1" dirty="0"/>
              <a:t>art</a:t>
            </a:r>
            <a:r>
              <a:rPr lang="en-US" sz="3600" dirty="0"/>
              <a:t> of applying it.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9144000" cy="1143000"/>
          </a:xfrm>
        </p:spPr>
        <p:txBody>
          <a:bodyPr>
            <a:normAutofit/>
          </a:bodyPr>
          <a:lstStyle/>
          <a:p>
            <a:pPr lvl="0"/>
            <a:r>
              <a:rPr lang="en-US" sz="6000" b="1" dirty="0"/>
              <a:t>Engineering Management</a:t>
            </a:r>
          </a:p>
        </p:txBody>
      </p:sp>
      <p:sp>
        <p:nvSpPr>
          <p:cNvPr id="3" name="Content Placeholder 2"/>
          <p:cNvSpPr>
            <a:spLocks noGrp="1"/>
          </p:cNvSpPr>
          <p:nvPr>
            <p:ph idx="4294967295"/>
          </p:nvPr>
        </p:nvSpPr>
        <p:spPr>
          <a:xfrm>
            <a:off x="0" y="1520190"/>
            <a:ext cx="9144000" cy="4728210"/>
          </a:xfrm>
        </p:spPr>
        <p:txBody>
          <a:bodyPr>
            <a:normAutofit/>
          </a:bodyPr>
          <a:lstStyle/>
          <a:p>
            <a:r>
              <a:rPr lang="en-US" sz="3600" dirty="0"/>
              <a:t>The direct supervision of engineers or of engineering functions (such as research and design activities).</a:t>
            </a:r>
          </a:p>
          <a:p>
            <a:r>
              <a:rPr lang="en-US" sz="3600" dirty="0"/>
              <a:t>“Engineering of management” – the application of quantitative methods and techniques to the practice of management (often called “management science”).</a:t>
            </a:r>
            <a:endParaRPr lang="en-US" sz="2800" dirty="0"/>
          </a:p>
          <a:p>
            <a:endParaRPr lang="en-US" sz="3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CC513FC-DA5E-4434-830C-7F64BE6333D7}" type="datetime1">
              <a:rPr lang="en-US" smtClean="0"/>
              <a:pPr>
                <a:defRPr/>
              </a:pPr>
              <a:t>11/21/2021</a:t>
            </a:fld>
            <a:endParaRPr lang="en-US" dirty="0"/>
          </a:p>
        </p:txBody>
      </p:sp>
      <p:sp>
        <p:nvSpPr>
          <p:cNvPr id="3" name="Slide Number Placeholder 2"/>
          <p:cNvSpPr>
            <a:spLocks noGrp="1"/>
          </p:cNvSpPr>
          <p:nvPr>
            <p:ph type="sldNum" sz="quarter" idx="12"/>
          </p:nvPr>
        </p:nvSpPr>
        <p:spPr/>
        <p:txBody>
          <a:bodyPr/>
          <a:lstStyle/>
          <a:p>
            <a:pPr>
              <a:defRPr/>
            </a:pPr>
            <a:fld id="{16794BF8-9E88-41FF-BC7C-A8651F0FB2D2}" type="slidenum">
              <a:rPr lang="en-US" smtClean="0"/>
              <a:pPr>
                <a:defRPr/>
              </a:pPr>
              <a:t>33</a:t>
            </a:fld>
            <a:endParaRPr lang="en-US"/>
          </a:p>
        </p:txBody>
      </p:sp>
      <p:sp>
        <p:nvSpPr>
          <p:cNvPr id="7" name="Title 1"/>
          <p:cNvSpPr txBox="1">
            <a:spLocks/>
          </p:cNvSpPr>
          <p:nvPr/>
        </p:nvSpPr>
        <p:spPr>
          <a:xfrm>
            <a:off x="103388" y="624840"/>
            <a:ext cx="8831062" cy="1237211"/>
          </a:xfrm>
          <a:prstGeom prst="rect">
            <a:avLst/>
          </a:prstGeo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600" b="1" noProof="0" dirty="0">
                <a:effectLst>
                  <a:outerShdw blurRad="50000" dist="30000" dir="5400000" algn="tl" rotWithShape="0">
                    <a:srgbClr val="000000">
                      <a:alpha val="30000"/>
                    </a:srgbClr>
                  </a:outerShdw>
                </a:effectLst>
                <a:latin typeface="+mj-lt"/>
                <a:ea typeface="+mj-ea"/>
                <a:cs typeface="+mj-cs"/>
              </a:rPr>
              <a:t>E</a:t>
            </a:r>
            <a:r>
              <a:rPr kumimoji="0" lang="en-US" sz="3600" b="1" i="0" u="none" strike="noStrike" kern="1200" cap="none" spc="0" normalizeH="0" baseline="0" noProof="0" dirty="0">
                <a:ln>
                  <a:noFill/>
                </a:ln>
                <a:effectLst>
                  <a:outerShdw blurRad="50000" dist="30000" dir="5400000" algn="tl" rotWithShape="0">
                    <a:srgbClr val="000000">
                      <a:alpha val="30000"/>
                    </a:srgbClr>
                  </a:outerShdw>
                </a:effectLst>
                <a:uLnTx/>
                <a:uFillTx/>
                <a:latin typeface="+mj-lt"/>
                <a:ea typeface="+mj-ea"/>
                <a:cs typeface="+mj-cs"/>
              </a:rPr>
              <a:t>ngineering Management versus “Ordinary” Management</a:t>
            </a:r>
          </a:p>
        </p:txBody>
      </p:sp>
      <p:sp>
        <p:nvSpPr>
          <p:cNvPr id="6" name="Content Placeholder 2"/>
          <p:cNvSpPr txBox="1">
            <a:spLocks/>
          </p:cNvSpPr>
          <p:nvPr/>
        </p:nvSpPr>
        <p:spPr>
          <a:xfrm>
            <a:off x="1030778" y="1745672"/>
            <a:ext cx="7903672" cy="4502727"/>
          </a:xfrm>
          <a:prstGeom prst="rect">
            <a:avLst/>
          </a:prstGeom>
        </p:spPr>
        <p:txBody>
          <a:bodyPr/>
          <a:lstStyle/>
          <a:p>
            <a:pPr marL="365125" marR="0" lvl="0" indent="-282575" algn="l" defTabSz="914400" rtl="0" eaLnBrk="0" fontAlgn="base" latinLnBrk="0" hangingPunct="0">
              <a:lnSpc>
                <a:spcPct val="100000"/>
              </a:lnSpc>
              <a:spcBef>
                <a:spcPts val="600"/>
              </a:spcBef>
              <a:spcAft>
                <a:spcPct val="0"/>
              </a:spcAft>
              <a:buClr>
                <a:schemeClr val="accent1"/>
              </a:buClr>
              <a:buSzPct val="80000"/>
              <a:buFont typeface="Wingdings 2" pitchFamily="18" charset="2"/>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tangle 7"/>
          <p:cNvSpPr/>
          <p:nvPr/>
        </p:nvSpPr>
        <p:spPr>
          <a:xfrm>
            <a:off x="103388" y="1953491"/>
            <a:ext cx="9040611" cy="4462760"/>
          </a:xfrm>
          <a:prstGeom prst="rect">
            <a:avLst/>
          </a:prstGeom>
        </p:spPr>
        <p:txBody>
          <a:bodyPr wrap="square">
            <a:spAutoFit/>
          </a:bodyPr>
          <a:lstStyle/>
          <a:p>
            <a:pPr algn="l">
              <a:buFont typeface="Arial" pitchFamily="34" charset="0"/>
              <a:buChar char="•"/>
            </a:pPr>
            <a:r>
              <a:rPr lang="en-US" sz="3200" dirty="0"/>
              <a:t> </a:t>
            </a:r>
            <a:r>
              <a:rPr lang="en-US" sz="2800" dirty="0"/>
              <a:t>The engineering manager is distinguished from other managers because he/she possesses both an ability to apply engineering principles and a skill in organizing and directing people and projects.</a:t>
            </a:r>
          </a:p>
          <a:p>
            <a:pPr algn="l">
              <a:buFont typeface="Arial" pitchFamily="34" charset="0"/>
              <a:buChar char="•"/>
            </a:pPr>
            <a:endParaRPr lang="en-US" sz="2800" dirty="0"/>
          </a:p>
          <a:p>
            <a:pPr algn="l">
              <a:buFont typeface="Arial" pitchFamily="34" charset="0"/>
              <a:buChar char="•"/>
            </a:pPr>
            <a:r>
              <a:rPr lang="en-US" sz="2800" dirty="0"/>
              <a:t> He/she is uniquely qualified for </a:t>
            </a:r>
            <a:r>
              <a:rPr lang="en-US" sz="2800" i="1" dirty="0"/>
              <a:t>two types of jobs</a:t>
            </a:r>
            <a:r>
              <a:rPr lang="en-US" sz="2800" dirty="0"/>
              <a:t>: the </a:t>
            </a:r>
            <a:r>
              <a:rPr lang="en-US" sz="2800" i="1" dirty="0"/>
              <a:t>management of technical functions</a:t>
            </a:r>
            <a:r>
              <a:rPr lang="en-US" sz="2800" dirty="0"/>
              <a:t> (such as design or production) in almost any enterprise, or the </a:t>
            </a:r>
            <a:r>
              <a:rPr lang="en-US" sz="2800" i="1" dirty="0"/>
              <a:t>management of broader functions</a:t>
            </a:r>
            <a:r>
              <a:rPr lang="en-US" sz="2800" dirty="0"/>
              <a:t> (such as marketing or top management) in a high-technology enterprise.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cstate="print"/>
          <a:srcRect l="25806" t="55319" r="40703" b="12109"/>
          <a:stretch>
            <a:fillRect/>
          </a:stretch>
        </p:blipFill>
        <p:spPr bwMode="auto">
          <a:xfrm>
            <a:off x="0" y="720090"/>
            <a:ext cx="9144000" cy="499942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8934450" cy="1143000"/>
          </a:xfrm>
        </p:spPr>
        <p:txBody>
          <a:bodyPr>
            <a:normAutofit/>
          </a:bodyPr>
          <a:lstStyle/>
          <a:p>
            <a:r>
              <a:rPr lang="en-US" sz="4000" dirty="0"/>
              <a:t>Need for Engineers in Management</a:t>
            </a:r>
          </a:p>
        </p:txBody>
      </p:sp>
      <p:sp>
        <p:nvSpPr>
          <p:cNvPr id="3" name="Content Placeholder 2"/>
          <p:cNvSpPr>
            <a:spLocks noGrp="1"/>
          </p:cNvSpPr>
          <p:nvPr>
            <p:ph idx="1"/>
          </p:nvPr>
        </p:nvSpPr>
        <p:spPr>
          <a:xfrm>
            <a:off x="0" y="1977390"/>
            <a:ext cx="9144000" cy="4271009"/>
          </a:xfrm>
        </p:spPr>
        <p:txBody>
          <a:bodyPr>
            <a:normAutofit fontScale="92500"/>
          </a:bodyPr>
          <a:lstStyle/>
          <a:p>
            <a:pPr>
              <a:lnSpc>
                <a:spcPct val="90000"/>
              </a:lnSpc>
              <a:spcBef>
                <a:spcPct val="10000"/>
              </a:spcBef>
            </a:pPr>
            <a:r>
              <a:rPr lang="en-US" sz="3600" dirty="0">
                <a:cs typeface="Times New Roman" pitchFamily="18" charset="0"/>
              </a:rPr>
              <a:t>High-technology enterprises make a business of doing things that have never been done before.</a:t>
            </a:r>
          </a:p>
          <a:p>
            <a:pPr>
              <a:lnSpc>
                <a:spcPct val="90000"/>
              </a:lnSpc>
              <a:spcBef>
                <a:spcPct val="10000"/>
              </a:spcBef>
            </a:pPr>
            <a:r>
              <a:rPr lang="en-US" sz="3600" dirty="0"/>
              <a:t>Extensive planning needed considering the uncertainties and feasibility of products or outcome.</a:t>
            </a:r>
          </a:p>
          <a:p>
            <a:pPr>
              <a:lnSpc>
                <a:spcPct val="90000"/>
              </a:lnSpc>
              <a:spcBef>
                <a:spcPct val="10000"/>
              </a:spcBef>
            </a:pPr>
            <a:r>
              <a:rPr lang="en-US" sz="3600" dirty="0"/>
              <a:t>Recruitment and evaluation of technical personnel.</a:t>
            </a:r>
          </a:p>
          <a:p>
            <a:pPr>
              <a:lnSpc>
                <a:spcPct val="90000"/>
              </a:lnSpc>
              <a:spcBef>
                <a:spcPct val="10000"/>
              </a:spcBef>
            </a:pPr>
            <a:r>
              <a:rPr lang="en-US" sz="3600" dirty="0"/>
              <a:t>Better understand the nature and motivation of technical specialist and can gain their respect, confidence, and loyalty.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CC513FC-DA5E-4434-830C-7F64BE6333D7}" type="datetime1">
              <a:rPr lang="en-US" smtClean="0"/>
              <a:pPr>
                <a:defRPr/>
              </a:pPr>
              <a:t>11/21/2021</a:t>
            </a:fld>
            <a:endParaRPr lang="en-US"/>
          </a:p>
        </p:txBody>
      </p:sp>
      <p:sp>
        <p:nvSpPr>
          <p:cNvPr id="3" name="Slide Number Placeholder 2"/>
          <p:cNvSpPr>
            <a:spLocks noGrp="1"/>
          </p:cNvSpPr>
          <p:nvPr>
            <p:ph type="sldNum" sz="quarter" idx="12"/>
          </p:nvPr>
        </p:nvSpPr>
        <p:spPr/>
        <p:txBody>
          <a:bodyPr/>
          <a:lstStyle/>
          <a:p>
            <a:pPr>
              <a:defRPr/>
            </a:pPr>
            <a:fld id="{3C5BC277-48C7-4745-8D1D-F9D8A818EDE8}" type="slidenum">
              <a:rPr lang="en-US" smtClean="0"/>
              <a:pPr>
                <a:defRPr/>
              </a:pPr>
              <a:t>36</a:t>
            </a:fld>
            <a:endParaRPr lang="en-US"/>
          </a:p>
        </p:txBody>
      </p:sp>
      <p:pic>
        <p:nvPicPr>
          <p:cNvPr id="35844" name="Picture 5"/>
          <p:cNvPicPr>
            <a:picLocks noChangeAspect="1" noChangeArrowheads="1"/>
          </p:cNvPicPr>
          <p:nvPr/>
        </p:nvPicPr>
        <p:blipFill>
          <a:blip r:embed="rId2" cstate="print"/>
          <a:srcRect l="26022" t="34180" r="40703" b="49219"/>
          <a:stretch>
            <a:fillRect/>
          </a:stretch>
        </p:blipFill>
        <p:spPr bwMode="auto">
          <a:xfrm>
            <a:off x="0" y="945659"/>
            <a:ext cx="9111390" cy="2578937"/>
          </a:xfrm>
          <a:prstGeom prst="rect">
            <a:avLst/>
          </a:prstGeom>
          <a:noFill/>
          <a:ln w="9525">
            <a:noFill/>
            <a:miter lim="800000"/>
            <a:headEnd/>
            <a:tailEnd/>
          </a:ln>
        </p:spPr>
      </p:pic>
      <p:pic>
        <p:nvPicPr>
          <p:cNvPr id="2049" name="Picture 1"/>
          <p:cNvPicPr>
            <a:picLocks noChangeAspect="1" noChangeArrowheads="1"/>
          </p:cNvPicPr>
          <p:nvPr/>
        </p:nvPicPr>
        <p:blipFill>
          <a:blip r:embed="rId3" cstate="print"/>
          <a:srcRect l="21467" t="56364" r="34322" b="20000"/>
          <a:stretch>
            <a:fillRect/>
          </a:stretch>
        </p:blipFill>
        <p:spPr bwMode="auto">
          <a:xfrm>
            <a:off x="0" y="3607725"/>
            <a:ext cx="9144000" cy="28097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AutoShape 2" descr="https://slideplayer.com/slide/234739/1/images/2/Advanced+Organizer+Managing+Engineering+and+Technology.jpg"/>
          <p:cNvSpPr>
            <a:spLocks noChangeAspect="1" noChangeArrowheads="1"/>
          </p:cNvSpPr>
          <p:nvPr/>
        </p:nvSpPr>
        <p:spPr bwMode="auto">
          <a:xfrm>
            <a:off x="155575" y="-2620963"/>
            <a:ext cx="7286625" cy="54673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 name="Content Placeholder 3">
            <a:extLst>
              <a:ext uri="{FF2B5EF4-FFF2-40B4-BE49-F238E27FC236}">
                <a16:creationId xmlns:a16="http://schemas.microsoft.com/office/drawing/2014/main" id="{0BC29485-C1E8-40D2-B79A-86F038404726}"/>
              </a:ext>
            </a:extLst>
          </p:cNvPr>
          <p:cNvPicPr>
            <a:picLocks noGrp="1"/>
          </p:cNvPicPr>
          <p:nvPr/>
        </p:nvPicPr>
        <p:blipFill>
          <a:blip r:embed="rId2"/>
          <a:srcRect/>
          <a:stretch>
            <a:fillRect/>
          </a:stretch>
        </p:blipFill>
        <p:spPr bwMode="auto">
          <a:xfrm>
            <a:off x="262890" y="491490"/>
            <a:ext cx="8629650" cy="5467351"/>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175" y="274638"/>
            <a:ext cx="8691650" cy="1143000"/>
          </a:xfrm>
        </p:spPr>
        <p:txBody>
          <a:bodyPr>
            <a:normAutofit/>
          </a:bodyPr>
          <a:lstStyle/>
          <a:p>
            <a:r>
              <a:rPr lang="en-US" sz="4000" dirty="0"/>
              <a:t>Engineering as a Profession</a:t>
            </a:r>
          </a:p>
        </p:txBody>
      </p:sp>
      <p:sp>
        <p:nvSpPr>
          <p:cNvPr id="5" name="Content Placeholder 4"/>
          <p:cNvSpPr>
            <a:spLocks noGrp="1"/>
          </p:cNvSpPr>
          <p:nvPr>
            <p:ph idx="1"/>
          </p:nvPr>
        </p:nvSpPr>
        <p:spPr>
          <a:xfrm>
            <a:off x="615142" y="2849879"/>
            <a:ext cx="8319308" cy="3284913"/>
          </a:xfrm>
        </p:spPr>
        <p:txBody>
          <a:bodyPr>
            <a:normAutofit/>
          </a:bodyPr>
          <a:lstStyle/>
          <a:p>
            <a:pPr algn="just">
              <a:buNone/>
              <a:defRPr/>
            </a:pPr>
            <a:r>
              <a:rPr lang="en-US" sz="2400" dirty="0"/>
              <a:t>	Engineer’s Council for Professional Development (ECPD), 1979 the precursor of ABET, the Accrediting Board of Engineering and Technology defined </a:t>
            </a:r>
            <a:r>
              <a:rPr lang="en-US" sz="2400" i="1" dirty="0">
                <a:solidFill>
                  <a:schemeClr val="tx1">
                    <a:alpha val="97000"/>
                  </a:schemeClr>
                </a:solidFill>
              </a:rPr>
              <a:t>engineering</a:t>
            </a:r>
            <a:r>
              <a:rPr lang="en-US" sz="2400" dirty="0"/>
              <a:t> as </a:t>
            </a:r>
          </a:p>
          <a:p>
            <a:pPr algn="just">
              <a:buNone/>
              <a:defRPr/>
            </a:pPr>
            <a:r>
              <a:rPr lang="en-US" sz="2400" i="1" dirty="0"/>
              <a:t>		</a:t>
            </a:r>
            <a:r>
              <a:rPr lang="en-US" sz="2400" i="1" dirty="0">
                <a:solidFill>
                  <a:schemeClr val="tx1">
                    <a:alpha val="97000"/>
                  </a:schemeClr>
                </a:solidFill>
              </a:rPr>
              <a:t>the profession in which a knowledge of the mathematical and 	natural sciences gained by study, experience, and practice is 	applied with judgment to develop ways to utilize, economically, 	the materials and forces of the nature for the benefit of 	mankind</a:t>
            </a:r>
            <a:r>
              <a:rPr lang="en-US" sz="2400" dirty="0">
                <a:solidFill>
                  <a:schemeClr val="tx1">
                    <a:alpha val="97000"/>
                  </a:schemeClr>
                </a:solidFill>
              </a:rPr>
              <a:t>.</a:t>
            </a:r>
            <a:endParaRPr lang="en-US" sz="2800" dirty="0">
              <a:solidFill>
                <a:schemeClr val="tx1">
                  <a:alpha val="97000"/>
                </a:schemeClr>
              </a:solidFill>
            </a:endParaRPr>
          </a:p>
          <a:p>
            <a:endParaRPr lang="en-US" sz="2800" dirty="0"/>
          </a:p>
        </p:txBody>
      </p:sp>
      <p:pic>
        <p:nvPicPr>
          <p:cNvPr id="93187" name="Picture 3"/>
          <p:cNvPicPr>
            <a:picLocks noChangeAspect="1" noChangeArrowheads="1"/>
          </p:cNvPicPr>
          <p:nvPr/>
        </p:nvPicPr>
        <p:blipFill>
          <a:blip r:embed="rId3" cstate="print"/>
          <a:srcRect l="23136" t="52708" r="37657" b="38750"/>
          <a:stretch>
            <a:fillRect/>
          </a:stretch>
        </p:blipFill>
        <p:spPr bwMode="auto">
          <a:xfrm>
            <a:off x="242800" y="1587103"/>
            <a:ext cx="8691650" cy="109331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E2C5350-EA16-449D-979D-13537B8CD91D}" type="datetime1">
              <a:rPr lang="en-US"/>
              <a:pPr>
                <a:defRPr/>
              </a:pPr>
              <a:t>11/21/2021</a:t>
            </a:fld>
            <a:endParaRPr lang="en-US"/>
          </a:p>
        </p:txBody>
      </p:sp>
      <p:sp>
        <p:nvSpPr>
          <p:cNvPr id="5" name="Slide Number Placeholder 4"/>
          <p:cNvSpPr>
            <a:spLocks noGrp="1"/>
          </p:cNvSpPr>
          <p:nvPr>
            <p:ph type="sldNum" sz="quarter" idx="12"/>
          </p:nvPr>
        </p:nvSpPr>
        <p:spPr/>
        <p:txBody>
          <a:bodyPr/>
          <a:lstStyle/>
          <a:p>
            <a:pPr>
              <a:defRPr/>
            </a:pPr>
            <a:fld id="{A6A9F8D5-620B-42AB-9230-246168FA0971}" type="slidenum">
              <a:rPr lang="en-US"/>
              <a:pPr>
                <a:defRPr/>
              </a:pPr>
              <a:t>5</a:t>
            </a:fld>
            <a:endParaRPr lang="en-US"/>
          </a:p>
        </p:txBody>
      </p:sp>
      <p:sp>
        <p:nvSpPr>
          <p:cNvPr id="11" name="Title 1"/>
          <p:cNvSpPr>
            <a:spLocks noGrp="1"/>
          </p:cNvSpPr>
          <p:nvPr>
            <p:ph type="title" idx="4294967295"/>
          </p:nvPr>
        </p:nvSpPr>
        <p:spPr>
          <a:xfrm>
            <a:off x="0" y="28749"/>
            <a:ext cx="9144000" cy="661987"/>
          </a:xfrm>
        </p:spPr>
        <p:txBody>
          <a:bodyPr>
            <a:normAutofit/>
          </a:bodyPr>
          <a:lstStyle/>
          <a:p>
            <a:r>
              <a:rPr lang="en-US" sz="3200" b="1" dirty="0"/>
              <a:t>What Engineers Do</a:t>
            </a:r>
          </a:p>
        </p:txBody>
      </p:sp>
      <p:pic>
        <p:nvPicPr>
          <p:cNvPr id="8" name="Picture 7">
            <a:extLst>
              <a:ext uri="{FF2B5EF4-FFF2-40B4-BE49-F238E27FC236}">
                <a16:creationId xmlns:a16="http://schemas.microsoft.com/office/drawing/2014/main" id="{4C47642D-5284-41E8-B7EB-2BF2E9E301EF}"/>
              </a:ext>
            </a:extLst>
          </p:cNvPr>
          <p:cNvPicPr>
            <a:picLocks noChangeAspect="1"/>
          </p:cNvPicPr>
          <p:nvPr/>
        </p:nvPicPr>
        <p:blipFill>
          <a:blip r:embed="rId2"/>
          <a:stretch>
            <a:fillRect/>
          </a:stretch>
        </p:blipFill>
        <p:spPr>
          <a:xfrm>
            <a:off x="1161782" y="690736"/>
            <a:ext cx="6820436" cy="54243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40030" y="308610"/>
            <a:ext cx="8606790" cy="5817870"/>
          </a:xfrm>
        </p:spPr>
        <p:txBody>
          <a:bodyPr>
            <a:normAutofit/>
          </a:bodyPr>
          <a:lstStyle/>
          <a:p>
            <a:pPr marL="0" indent="0" eaLnBrk="1" hangingPunct="1">
              <a:buNone/>
              <a:defRPr/>
            </a:pPr>
            <a:r>
              <a:rPr lang="en-US" sz="3600" dirty="0"/>
              <a:t>An </a:t>
            </a:r>
            <a:r>
              <a:rPr lang="en-US" sz="3600" b="1" dirty="0"/>
              <a:t>engineer</a:t>
            </a:r>
            <a:r>
              <a:rPr lang="en-US" sz="3600" dirty="0"/>
              <a:t> is a practitioner of </a:t>
            </a:r>
            <a:r>
              <a:rPr lang="en-US" sz="3600" b="1" dirty="0"/>
              <a:t>engineering</a:t>
            </a:r>
            <a:r>
              <a:rPr lang="en-US" sz="3600" dirty="0"/>
              <a:t>, concerned with applying </a:t>
            </a:r>
            <a:r>
              <a:rPr lang="en-US" sz="3600" b="1" dirty="0"/>
              <a:t>scientific</a:t>
            </a:r>
            <a:r>
              <a:rPr lang="en-US" sz="3600" dirty="0"/>
              <a:t> </a:t>
            </a:r>
            <a:r>
              <a:rPr lang="en-US" sz="3600" b="1" dirty="0"/>
              <a:t>knowledge</a:t>
            </a:r>
            <a:r>
              <a:rPr lang="en-US" sz="3600" dirty="0"/>
              <a:t>, </a:t>
            </a:r>
            <a:r>
              <a:rPr lang="en-US" sz="3600" b="1" dirty="0"/>
              <a:t>mathematics</a:t>
            </a:r>
            <a:r>
              <a:rPr lang="en-US" sz="3600" dirty="0"/>
              <a:t>, and </a:t>
            </a:r>
            <a:r>
              <a:rPr lang="en-US" sz="3600" b="1" dirty="0"/>
              <a:t>ingenuity</a:t>
            </a:r>
            <a:r>
              <a:rPr lang="en-US" sz="3600" dirty="0"/>
              <a:t> to develop solutions for </a:t>
            </a:r>
            <a:r>
              <a:rPr lang="en-US" sz="3600" b="1" dirty="0"/>
              <a:t>technical</a:t>
            </a:r>
            <a:r>
              <a:rPr lang="en-US" sz="3600" dirty="0"/>
              <a:t>, </a:t>
            </a:r>
            <a:r>
              <a:rPr lang="en-US" sz="3600" b="1" dirty="0"/>
              <a:t>societal</a:t>
            </a:r>
            <a:r>
              <a:rPr lang="en-US" sz="3600" dirty="0"/>
              <a:t> and </a:t>
            </a:r>
            <a:r>
              <a:rPr lang="en-US" sz="3600" b="1" dirty="0"/>
              <a:t>commercial</a:t>
            </a:r>
            <a:r>
              <a:rPr lang="en-US" sz="3600" dirty="0"/>
              <a:t> </a:t>
            </a:r>
            <a:r>
              <a:rPr lang="en-US" sz="3600" b="1" dirty="0"/>
              <a:t>problems</a:t>
            </a:r>
            <a:r>
              <a:rPr lang="en-US" sz="3600" dirty="0"/>
              <a:t>.</a:t>
            </a:r>
          </a:p>
          <a:p>
            <a:pPr marL="0" indent="0" eaLnBrk="1" hangingPunct="1">
              <a:buNone/>
              <a:defRPr/>
            </a:pPr>
            <a:endParaRPr lang="en-US" sz="3600" dirty="0"/>
          </a:p>
          <a:p>
            <a:pPr marL="0" indent="0" eaLnBrk="1" hangingPunct="1">
              <a:buNone/>
              <a:defRPr/>
            </a:pPr>
            <a:r>
              <a:rPr lang="en-US" sz="3600" dirty="0"/>
              <a:t>Engineers design </a:t>
            </a:r>
            <a:r>
              <a:rPr lang="en-US" sz="3600" b="1" dirty="0"/>
              <a:t>materials</a:t>
            </a:r>
            <a:r>
              <a:rPr lang="en-US" sz="3600" dirty="0"/>
              <a:t>, </a:t>
            </a:r>
            <a:r>
              <a:rPr lang="en-US" sz="3600" b="1" dirty="0"/>
              <a:t>structures</a:t>
            </a:r>
            <a:r>
              <a:rPr lang="en-US" sz="3600" dirty="0"/>
              <a:t>, and </a:t>
            </a:r>
            <a:r>
              <a:rPr lang="en-US" sz="3600" b="1" dirty="0"/>
              <a:t>systems</a:t>
            </a:r>
            <a:r>
              <a:rPr lang="en-US" sz="3600" dirty="0"/>
              <a:t> while considering the limitations imposed by </a:t>
            </a:r>
            <a:r>
              <a:rPr lang="en-US" sz="3600" b="1" dirty="0"/>
              <a:t>practicality, regulation, safety, and cost.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902970"/>
            <a:ext cx="8229600" cy="5367973"/>
          </a:xfrm>
        </p:spPr>
        <p:txBody>
          <a:bodyPr>
            <a:normAutofit/>
          </a:bodyPr>
          <a:lstStyle/>
          <a:p>
            <a:r>
              <a:rPr lang="en-US" sz="2400" dirty="0">
                <a:solidFill>
                  <a:schemeClr val="accent6">
                    <a:lumMod val="50000"/>
                  </a:schemeClr>
                </a:solidFill>
              </a:rPr>
              <a:t>Engineering has been differentiated from other academic paths by the need for people to logically apply quantifiable principles.  </a:t>
            </a:r>
          </a:p>
          <a:p>
            <a:pPr lvl="1"/>
            <a:r>
              <a:rPr lang="en-US" sz="2400" dirty="0"/>
              <a:t>Academic knowledge, practical training, experience, and work-study are all avenues to becoming an engineer. </a:t>
            </a:r>
          </a:p>
          <a:p>
            <a:pPr lvl="1"/>
            <a:r>
              <a:rPr lang="en-US" sz="2400" dirty="0"/>
              <a:t>The key attribute for engineers is the direct application of that knowledge and experience.</a:t>
            </a:r>
          </a:p>
          <a:p>
            <a:r>
              <a:rPr lang="en-US" sz="2400" dirty="0">
                <a:solidFill>
                  <a:schemeClr val="accent6">
                    <a:lumMod val="50000"/>
                  </a:schemeClr>
                </a:solidFill>
              </a:rPr>
              <a:t>Many engineering applications require cross-pollination or integration of multiple disciplines.</a:t>
            </a:r>
          </a:p>
          <a:p>
            <a:pPr lvl="1"/>
            <a:r>
              <a:rPr lang="en-US" sz="2400" dirty="0"/>
              <a:t>The previous focusing on a specialty is not as important as being able to </a:t>
            </a:r>
            <a:r>
              <a:rPr lang="en-US" sz="2400" dirty="0">
                <a:solidFill>
                  <a:schemeClr val="accent6">
                    <a:lumMod val="50000"/>
                  </a:schemeClr>
                </a:solidFill>
              </a:rPr>
              <a:t>communicate and team with others.</a:t>
            </a:r>
          </a:p>
          <a:p>
            <a:pPr lvl="1"/>
            <a:r>
              <a:rPr lang="en-US" sz="2400" dirty="0">
                <a:solidFill>
                  <a:schemeClr val="accent6">
                    <a:lumMod val="50000"/>
                  </a:schemeClr>
                </a:solidFill>
              </a:rPr>
              <a:t>Flexibility and interpersonal skills </a:t>
            </a:r>
            <a:r>
              <a:rPr lang="en-US" sz="2400" dirty="0"/>
              <a:t>will be the hallmark of the new generation of engineering disciplines.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F69E2-5B9E-4AA7-B541-8CF83459ECFE}"/>
              </a:ext>
            </a:extLst>
          </p:cNvPr>
          <p:cNvPicPr>
            <a:picLocks noChangeAspect="1"/>
          </p:cNvPicPr>
          <p:nvPr/>
        </p:nvPicPr>
        <p:blipFill rotWithShape="1">
          <a:blip r:embed="rId2"/>
          <a:srcRect l="12166" r="13000"/>
          <a:stretch/>
        </p:blipFill>
        <p:spPr>
          <a:xfrm rot="5400000">
            <a:off x="1640205" y="-1240154"/>
            <a:ext cx="5863592" cy="91440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302617"/>
            <a:ext cx="7882890" cy="1143000"/>
          </a:xfrm>
        </p:spPr>
        <p:txBody>
          <a:bodyPr>
            <a:normAutofit/>
          </a:bodyPr>
          <a:lstStyle/>
          <a:p>
            <a:pPr algn="ctr"/>
            <a:r>
              <a:rPr lang="en-US" sz="4000" dirty="0"/>
              <a:t>Management</a:t>
            </a:r>
          </a:p>
        </p:txBody>
      </p:sp>
      <p:sp>
        <p:nvSpPr>
          <p:cNvPr id="3" name="Content Placeholder 2"/>
          <p:cNvSpPr>
            <a:spLocks noGrp="1"/>
          </p:cNvSpPr>
          <p:nvPr>
            <p:ph idx="1"/>
          </p:nvPr>
        </p:nvSpPr>
        <p:spPr>
          <a:xfrm>
            <a:off x="209550" y="1781906"/>
            <a:ext cx="7898130" cy="533400"/>
          </a:xfrm>
        </p:spPr>
        <p:txBody>
          <a:bodyPr>
            <a:normAutofit/>
          </a:bodyPr>
          <a:lstStyle/>
          <a:p>
            <a:pPr algn="ctr">
              <a:buNone/>
            </a:pPr>
            <a:r>
              <a:rPr lang="en-US" sz="2800" dirty="0"/>
              <a:t>Definitions</a:t>
            </a:r>
            <a:endParaRPr lang="en-US" dirty="0"/>
          </a:p>
        </p:txBody>
      </p:sp>
      <p:grpSp>
        <p:nvGrpSpPr>
          <p:cNvPr id="6" name="Group 5"/>
          <p:cNvGrpSpPr/>
          <p:nvPr/>
        </p:nvGrpSpPr>
        <p:grpSpPr>
          <a:xfrm>
            <a:off x="102870" y="2367225"/>
            <a:ext cx="8835390" cy="4003094"/>
            <a:chOff x="1036320" y="2179320"/>
            <a:chExt cx="8020796" cy="3555944"/>
          </a:xfrm>
        </p:grpSpPr>
        <p:pic>
          <p:nvPicPr>
            <p:cNvPr id="96258" name="Picture 2"/>
            <p:cNvPicPr>
              <a:picLocks noChangeAspect="1" noChangeArrowheads="1"/>
            </p:cNvPicPr>
            <p:nvPr/>
          </p:nvPicPr>
          <p:blipFill>
            <a:blip r:embed="rId2" cstate="print"/>
            <a:srcRect l="21669" t="67708" r="34524" b="10000"/>
            <a:stretch>
              <a:fillRect/>
            </a:stretch>
          </p:blipFill>
          <p:spPr bwMode="auto">
            <a:xfrm>
              <a:off x="1066799" y="2179320"/>
              <a:ext cx="7990317" cy="2286000"/>
            </a:xfrm>
            <a:prstGeom prst="rect">
              <a:avLst/>
            </a:prstGeom>
            <a:noFill/>
            <a:ln w="9525">
              <a:noFill/>
              <a:miter lim="800000"/>
              <a:headEnd/>
              <a:tailEnd/>
            </a:ln>
            <a:effectLst/>
          </p:spPr>
        </p:pic>
        <p:pic>
          <p:nvPicPr>
            <p:cNvPr id="96259" name="Picture 3"/>
            <p:cNvPicPr>
              <a:picLocks noChangeAspect="1" noChangeArrowheads="1"/>
            </p:cNvPicPr>
            <p:nvPr/>
          </p:nvPicPr>
          <p:blipFill>
            <a:blip r:embed="rId3" cstate="print"/>
            <a:srcRect l="21772" t="36667" r="34890" b="50625"/>
            <a:stretch>
              <a:fillRect/>
            </a:stretch>
          </p:blipFill>
          <p:spPr bwMode="auto">
            <a:xfrm>
              <a:off x="1036320" y="4419599"/>
              <a:ext cx="7980264" cy="1315665"/>
            </a:xfrm>
            <a:prstGeom prst="rect">
              <a:avLst/>
            </a:prstGeom>
            <a:noFill/>
            <a:ln w="9525">
              <a:noFill/>
              <a:miter lim="800000"/>
              <a:headEnd/>
              <a:tailEn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25375</TotalTime>
  <Words>1163</Words>
  <Application>Microsoft Office PowerPoint</Application>
  <PresentationFormat>On-screen Show (4:3)</PresentationFormat>
  <Paragraphs>140</Paragraphs>
  <Slides>37</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Calibri Light</vt:lpstr>
      <vt:lpstr>Symbol</vt:lpstr>
      <vt:lpstr>TimesNewRomanPS-BoldMT</vt:lpstr>
      <vt:lpstr>TimesNewRomanPSMT</vt:lpstr>
      <vt:lpstr>Verdana</vt:lpstr>
      <vt:lpstr>Wingdings</vt:lpstr>
      <vt:lpstr>Wingdings 2</vt:lpstr>
      <vt:lpstr>Retrospect</vt:lpstr>
      <vt:lpstr>Introduction to  Engineering Management</vt:lpstr>
      <vt:lpstr>Textbook</vt:lpstr>
      <vt:lpstr>Origins of Engineering</vt:lpstr>
      <vt:lpstr>Engineering as a Profession</vt:lpstr>
      <vt:lpstr>What Engineers Do</vt:lpstr>
      <vt:lpstr>PowerPoint Presentation</vt:lpstr>
      <vt:lpstr>PowerPoint Presentation</vt:lpstr>
      <vt:lpstr>PowerPoint Presentation</vt:lpstr>
      <vt:lpstr>Management</vt:lpstr>
      <vt:lpstr>Organizations and Management</vt:lpstr>
      <vt:lpstr>PowerPoint Presentation</vt:lpstr>
      <vt:lpstr>Managing Organizations</vt:lpstr>
      <vt:lpstr>PowerPoint Presentation</vt:lpstr>
      <vt:lpstr>PowerPoint Presentation</vt:lpstr>
      <vt:lpstr>Levels  of Management</vt:lpstr>
      <vt:lpstr>PowerPoint Presentation</vt:lpstr>
      <vt:lpstr>PowerPoint Presentation</vt:lpstr>
      <vt:lpstr>PowerPoint Presentation</vt:lpstr>
      <vt:lpstr>Managerial Skills  are the knowledge and ability of the individuals in a managerial position to fulfill some specific management activities or tasks.</vt:lpstr>
      <vt:lpstr>PowerPoint Presentation</vt:lpstr>
      <vt:lpstr>PowerPoint Presentation</vt:lpstr>
      <vt:lpstr>PowerPoint Presentation</vt:lpstr>
      <vt:lpstr>Managerial Roles</vt:lpstr>
      <vt:lpstr>PowerPoint Presentation</vt:lpstr>
      <vt:lpstr>PowerPoint Presentation</vt:lpstr>
      <vt:lpstr> Functions of Managers</vt:lpstr>
      <vt:lpstr>PowerPoint Presentation</vt:lpstr>
      <vt:lpstr>PowerPoint Presentation</vt:lpstr>
      <vt:lpstr>PowerPoint Presentation</vt:lpstr>
      <vt:lpstr>PowerPoint Presentation</vt:lpstr>
      <vt:lpstr>PowerPoint Presentation</vt:lpstr>
      <vt:lpstr>Engineering Management</vt:lpstr>
      <vt:lpstr>PowerPoint Presentation</vt:lpstr>
      <vt:lpstr>PowerPoint Presentation</vt:lpstr>
      <vt:lpstr>Need for Engineers in Management</vt:lpstr>
      <vt:lpstr>PowerPoint Presentation</vt:lpstr>
      <vt:lpstr>PowerPoint Presentation</vt:lpstr>
    </vt:vector>
  </TitlesOfParts>
  <Company>College of Engineering-FIU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Making Economic Decisions</dc:title>
  <dc:creator>ENG</dc:creator>
  <cp:lastModifiedBy>Raunak Maskay</cp:lastModifiedBy>
  <cp:revision>798</cp:revision>
  <dcterms:created xsi:type="dcterms:W3CDTF">2006-10-24T18:48:00Z</dcterms:created>
  <dcterms:modified xsi:type="dcterms:W3CDTF">2021-11-21T11:30:32Z</dcterms:modified>
</cp:coreProperties>
</file>